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9"/>
  </p:notesMasterIdLst>
  <p:sldIdLst>
    <p:sldId id="256" r:id="rId2"/>
    <p:sldId id="257" r:id="rId3"/>
    <p:sldId id="258" r:id="rId4"/>
    <p:sldId id="292" r:id="rId5"/>
    <p:sldId id="260" r:id="rId6"/>
    <p:sldId id="261" r:id="rId7"/>
    <p:sldId id="262" r:id="rId8"/>
    <p:sldId id="263" r:id="rId9"/>
    <p:sldId id="264" r:id="rId10"/>
    <p:sldId id="265" r:id="rId11"/>
    <p:sldId id="266" r:id="rId12"/>
    <p:sldId id="267" r:id="rId13"/>
    <p:sldId id="287" r:id="rId14"/>
    <p:sldId id="288" r:id="rId15"/>
    <p:sldId id="289" r:id="rId16"/>
    <p:sldId id="259" r:id="rId17"/>
    <p:sldId id="290" r:id="rId18"/>
    <p:sldId id="291" r:id="rId19"/>
    <p:sldId id="29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Commissioner" panose="020B0604020202020204" charset="0"/>
      <p:regular r:id="rId30"/>
      <p:bold r:id="rId31"/>
    </p:embeddedFont>
    <p:embeddedFont>
      <p:font typeface="Quicksand"/>
      <p:bold r:id="rId32"/>
    </p:embeddedFont>
    <p:embeddedFont>
      <p:font typeface="Quicksand Bold"/>
      <p:regular r:id="rId33"/>
    </p:embeddedFont>
    <p:embeddedFont>
      <p:font typeface="Raleway" pitchFamily="2" charset="0"/>
      <p:regular r:id="rId34"/>
      <p:bold r:id="rId35"/>
      <p:italic r:id="rId36"/>
      <p:boldItalic r:id="rId37"/>
    </p:embeddedFont>
    <p:embeddedFont>
      <p:font typeface="Tajawal" panose="020B0604020202020204" charset="-78"/>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E44936-F78A-4545-ADD9-01B3E6D401F0}">
  <a:tblStyle styleId="{8DE44936-F78A-4545-ADD9-01B3E6D401F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D11231-645D-43FD-9D02-5D87622B0C4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64575" autoAdjust="0"/>
  </p:normalViewPr>
  <p:slideViewPr>
    <p:cSldViewPr snapToGrid="0">
      <p:cViewPr>
        <p:scale>
          <a:sx n="100" d="100"/>
          <a:sy n="100" d="100"/>
        </p:scale>
        <p:origin x="83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ad6983855a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ad6983855a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c77bb3de5e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c77bb3de5e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c77bb3de5e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c77bb3de5e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15d4da3b3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15d4da3b3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953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fr-FR" dirty="0"/>
          </a:p>
        </p:txBody>
      </p:sp>
    </p:spTree>
    <p:extLst>
      <p:ext uri="{BB962C8B-B14F-4D97-AF65-F5344CB8AC3E}">
        <p14:creationId xmlns:p14="http://schemas.microsoft.com/office/powerpoint/2010/main" val="3254574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2474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345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6536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4505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0f9e629ec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Notre présentation s'articulera autour de quatre parties :</a:t>
            </a:r>
            <a:endParaRPr/>
          </a:p>
          <a:p>
            <a:pPr marL="0" lvl="0" indent="0" algn="l" rtl="0">
              <a:spcBef>
                <a:spcPts val="0"/>
              </a:spcBef>
              <a:spcAft>
                <a:spcPts val="0"/>
              </a:spcAft>
              <a:buClr>
                <a:schemeClr val="dk1"/>
              </a:buClr>
              <a:buSzPts val="1100"/>
              <a:buFont typeface="Arial"/>
              <a:buNone/>
            </a:pPr>
            <a:r>
              <a:rPr lang="en"/>
              <a:t>Tout d’abord, nous présenterons le contexte et la problématique du projet.</a:t>
            </a:r>
            <a:endParaRPr/>
          </a:p>
          <a:p>
            <a:pPr marL="0" lvl="0" indent="0" algn="l" rtl="0">
              <a:spcBef>
                <a:spcPts val="0"/>
              </a:spcBef>
              <a:spcAft>
                <a:spcPts val="0"/>
              </a:spcAft>
              <a:buClr>
                <a:schemeClr val="dk1"/>
              </a:buClr>
              <a:buSzPts val="1100"/>
              <a:buFont typeface="Arial"/>
              <a:buNone/>
            </a:pPr>
            <a:r>
              <a:rPr lang="en"/>
              <a:t>Ensuite, nous détaillerons l’architecture du système.</a:t>
            </a:r>
            <a:endParaRPr/>
          </a:p>
          <a:p>
            <a:pPr marL="0" lvl="0" indent="0" algn="l" rtl="0">
              <a:spcBef>
                <a:spcPts val="0"/>
              </a:spcBef>
              <a:spcAft>
                <a:spcPts val="0"/>
              </a:spcAft>
              <a:buClr>
                <a:schemeClr val="dk1"/>
              </a:buClr>
              <a:buSzPts val="1100"/>
              <a:buFont typeface="Arial"/>
              <a:buNone/>
            </a:pPr>
            <a:r>
              <a:rPr lang="en"/>
              <a:t>Puis, nous exposerons la réalisation pratique et les résultats obtenus.</a:t>
            </a:r>
            <a:endParaRPr/>
          </a:p>
          <a:p>
            <a:pPr marL="0" lvl="0" indent="0" algn="l" rtl="0">
              <a:spcBef>
                <a:spcPts val="0"/>
              </a:spcBef>
              <a:spcAft>
                <a:spcPts val="0"/>
              </a:spcAft>
              <a:buClr>
                <a:schemeClr val="dk1"/>
              </a:buClr>
              <a:buSzPts val="1100"/>
              <a:buFont typeface="Arial"/>
              <a:buNone/>
            </a:pPr>
            <a:r>
              <a:rPr lang="en"/>
              <a:t>Et enfin, nous terminerons par une conclusion et les perspectives d’amélioration.</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c77bb3de5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c77bb3de5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c77bb3de5e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3c77bb3de5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Nous avons développé un autre prototype avec un autre modem satellite qui est conçu pour le prototypage des projets IOT, contrairement à KIM2 qui peut être industrialisé.</a:t>
            </a:r>
            <a:endParaRPr/>
          </a:p>
          <a:p>
            <a:pPr marL="0" lvl="0" indent="0" algn="l" rtl="0">
              <a:spcBef>
                <a:spcPts val="0"/>
              </a:spcBef>
              <a:spcAft>
                <a:spcPts val="0"/>
              </a:spcAft>
              <a:buClr>
                <a:schemeClr val="dk1"/>
              </a:buClr>
              <a:buSzPts val="1100"/>
              <a:buFont typeface="Arial"/>
              <a:buNone/>
            </a:pPr>
            <a:r>
              <a:rPr lang="en"/>
              <a:t>Cette carte est développée par Arribada, une entreprise qui développe des solutions pour communiquer avec le réseau Argos.</a:t>
            </a:r>
            <a:endParaRPr/>
          </a:p>
          <a:p>
            <a:pPr marL="0" lvl="0" indent="0" algn="l" rtl="0">
              <a:spcBef>
                <a:spcPts val="0"/>
              </a:spcBef>
              <a:spcAft>
                <a:spcPts val="0"/>
              </a:spcAft>
              <a:buClr>
                <a:schemeClr val="dk1"/>
              </a:buClr>
              <a:buSzPts val="1100"/>
              <a:buFont typeface="Arial"/>
              <a:buNone/>
            </a:pPr>
            <a:r>
              <a:rPr lang="en"/>
              <a:t>Il est conçu initialement pour le microcontrôleur Feather, mais nous l’avons adapté pour fonctionner avec notre Arduino méga.</a:t>
            </a:r>
            <a:endParaRPr/>
          </a:p>
          <a:p>
            <a:pPr marL="0" lvl="0" indent="0" algn="l" rtl="0">
              <a:spcBef>
                <a:spcPts val="0"/>
              </a:spcBef>
              <a:spcAft>
                <a:spcPts val="0"/>
              </a:spcAft>
              <a:buClr>
                <a:schemeClr val="dk1"/>
              </a:buClr>
              <a:buSzPts val="1100"/>
              <a:buFont typeface="Arial"/>
              <a:buNone/>
            </a:pPr>
            <a:r>
              <a:rPr lang="en"/>
              <a:t>Il utilise le protocole de communication UART pour se connecter avec le MCU. Et il nécessite une alimentation de 3.3V</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c77bb3de5e_7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c77bb3de5e_7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 a commencé par tester les capteurs et associer les résultats selon l’horodatage, et enregistrer les données dans la carte SD. Quand cela a marché, on a commencé à tester le SMD Wing en envoyant de simples commandes AT afin de vérifier la communication UART et le bon fonctionnement du module. Cette phase nous a permis d’identifier plusieurs contraintes techniques liées à la configuration. Certaines commandes AT nous retournaient des codes d’erreurs +ERROR=1203, qui est une erreur inconnue au lieu d’un OK qui signifie la couche communication n’était pas validée. Elle est liée à la configuration du module.</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c77bb3de5e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3c77bb3de5e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Suite au code d’erreur observés, nous avons analysé plusieurs causes potentielles.</a:t>
            </a:r>
            <a:endParaRPr/>
          </a:p>
          <a:p>
            <a:pPr marL="0" lvl="0" indent="0" algn="l" rtl="0">
              <a:spcBef>
                <a:spcPts val="0"/>
              </a:spcBef>
              <a:spcAft>
                <a:spcPts val="0"/>
              </a:spcAft>
              <a:buClr>
                <a:schemeClr val="dk1"/>
              </a:buClr>
              <a:buSzPts val="1100"/>
              <a:buFont typeface="Arial"/>
              <a:buNone/>
            </a:pPr>
            <a:r>
              <a:rPr lang="en"/>
              <a:t>Premièrement, l’alimentation. Le modem satellite nécessite une alimentation stable en 3.3V. l’insuffisance du courant empêche son fonctionnement.</a:t>
            </a:r>
            <a:endParaRPr/>
          </a:p>
          <a:p>
            <a:pPr marL="0" lvl="0" indent="0" algn="l" rtl="0">
              <a:spcBef>
                <a:spcPts val="0"/>
              </a:spcBef>
              <a:spcAft>
                <a:spcPts val="0"/>
              </a:spcAft>
              <a:buClr>
                <a:schemeClr val="dk1"/>
              </a:buClr>
              <a:buSzPts val="1100"/>
              <a:buFont typeface="Arial"/>
              <a:buNone/>
            </a:pPr>
            <a:r>
              <a:rPr lang="en"/>
              <a:t>Deuxièmement, la version du firmware. Une mise à jour pouvait être nécessaire pour assurer la compatibilité avec certaines commandes. Cependant, cette opération nécessite un matériel spécifique. Sans l’équipement adapté, une tentative de mise à jour peut endommager définitivement le module. Le test dans l’environnement matériel recommandé n’a pas pu être validé.</a:t>
            </a:r>
            <a:endParaRPr/>
          </a:p>
          <a:p>
            <a:pPr marL="0" lvl="0" indent="0" algn="l" rtl="0">
              <a:spcBef>
                <a:spcPts val="0"/>
              </a:spcBef>
              <a:spcAft>
                <a:spcPts val="0"/>
              </a:spcAft>
              <a:buClr>
                <a:schemeClr val="dk1"/>
              </a:buClr>
              <a:buSzPts val="1100"/>
              <a:buFont typeface="Arial"/>
              <a:buNone/>
            </a:pPr>
            <a:r>
              <a:rPr lang="en"/>
              <a:t>Enfin, le module est initialement conçu pour fonctionner avec une carte Feather. Nous avions envisagé un test direct avec une carte Feather, mais nous ne disposions pas de cette carte lors du projet.</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3c77bb3de5e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3c77bb3de5e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c769cc5a34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c769cc5a3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c77bb3de5e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c77bb3de5e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c77bb3de5e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3c77bb3de5e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c77bb3de5e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c77bb3de5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c77bb3de5e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c77bb3de5e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Pour faire le suivi environnemental d’une zone forestière isolée, il faut implémenter un système fiable, autonome et à distance.</a:t>
            </a:r>
            <a:endParaRPr/>
          </a:p>
          <a:p>
            <a:pPr marL="0" lvl="0" indent="0" algn="l" rtl="0">
              <a:spcBef>
                <a:spcPts val="0"/>
              </a:spcBef>
              <a:spcAft>
                <a:spcPts val="0"/>
              </a:spcAft>
              <a:buClr>
                <a:schemeClr val="dk1"/>
              </a:buClr>
              <a:buSzPts val="1100"/>
              <a:buFont typeface="Arial"/>
              <a:buNone/>
            </a:pPr>
            <a:r>
              <a:rPr lang="en"/>
              <a:t>Cependant, dans ces zones isolées où il n’y a pas la couverture réseau, la communication et la transmission des données doit être un défi majeur. Et dans certains cas si on utilisera LoraWan, on peut tomber sur un problème où l’opérateur peut nous stopper la communication à cause des données similaires envoyés dans une même période.</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c77bb3de5e_4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c77bb3de5e_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L’objectif principal de notre projet est donc l’acquisition des données environnementaux par des capteurs et leurs transmissions par satellite.</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c77bb3de5e_4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c77bb3de5e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Compte tenu du caractère expérimental du projet et des incertitudes liées à l’intégration matérielle et satellite, nous avons adopté une approche agile.</a:t>
            </a:r>
            <a:endParaRPr/>
          </a:p>
          <a:p>
            <a:pPr marL="0" lvl="0" indent="0" algn="l" rtl="0">
              <a:lnSpc>
                <a:spcPct val="115000"/>
              </a:lnSpc>
              <a:spcBef>
                <a:spcPts val="1200"/>
              </a:spcBef>
              <a:spcAft>
                <a:spcPts val="0"/>
              </a:spcAft>
              <a:buClr>
                <a:schemeClr val="dk1"/>
              </a:buClr>
              <a:buSzPts val="1100"/>
              <a:buFont typeface="Arial"/>
              <a:buNone/>
            </a:pPr>
            <a:r>
              <a:rPr lang="en"/>
              <a:t>Le projet a été découpé en itérations successives avec validation progressive de chaque bloc fonctionnel.</a:t>
            </a:r>
            <a:endParaRPr/>
          </a:p>
          <a:p>
            <a:pPr marL="0" lvl="0" indent="0" algn="l" rtl="0">
              <a:lnSpc>
                <a:spcPct val="115000"/>
              </a:lnSpc>
              <a:spcBef>
                <a:spcPts val="1200"/>
              </a:spcBef>
              <a:spcAft>
                <a:spcPts val="0"/>
              </a:spcAft>
              <a:buClr>
                <a:schemeClr val="dk1"/>
              </a:buClr>
              <a:buSzPts val="1100"/>
              <a:buFont typeface="Arial"/>
              <a:buNone/>
            </a:pPr>
            <a:r>
              <a:rPr lang="en"/>
              <a:t>Nous avons d’abord validé la chaîne d’acquisition des capteurs, puis l’horodatage et le stockage sur carte SD, avant d’intégrer la communication satellite.</a:t>
            </a:r>
            <a:endParaRPr/>
          </a:p>
          <a:p>
            <a:pPr marL="0" lvl="0" indent="0" algn="l" rtl="0">
              <a:lnSpc>
                <a:spcPct val="115000"/>
              </a:lnSpc>
              <a:spcBef>
                <a:spcPts val="1200"/>
              </a:spcBef>
              <a:spcAft>
                <a:spcPts val="0"/>
              </a:spcAft>
              <a:buClr>
                <a:schemeClr val="dk1"/>
              </a:buClr>
              <a:buSzPts val="1100"/>
              <a:buFont typeface="Arial"/>
              <a:buNone/>
            </a:pPr>
            <a:r>
              <a:rPr lang="en"/>
              <a:t>Chaque étape faisait l’objet de tests et d’ajustements avant de passer à la suivante.</a:t>
            </a:r>
            <a:endParaRPr/>
          </a:p>
          <a:p>
            <a:pPr marL="0" lvl="0" indent="0" algn="l" rtl="0">
              <a:lnSpc>
                <a:spcPct val="115000"/>
              </a:lnSpc>
              <a:spcBef>
                <a:spcPts val="1200"/>
              </a:spcBef>
              <a:spcAft>
                <a:spcPts val="0"/>
              </a:spcAft>
              <a:buClr>
                <a:schemeClr val="dk1"/>
              </a:buClr>
              <a:buSzPts val="1100"/>
              <a:buFont typeface="Arial"/>
              <a:buNone/>
            </a:pPr>
            <a:r>
              <a:rPr lang="en"/>
              <a:t>Cette approche nous a permis de limiter les risques techniques et de sécuriser l’avancement du projet.</a:t>
            </a:r>
            <a:endParaRPr/>
          </a:p>
          <a:p>
            <a:pPr marL="0" lvl="0" indent="0" algn="l" rtl="0">
              <a:spcBef>
                <a:spcPts val="12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c77bb3de5e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c77bb3de5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c77bb3de5e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c77bb3de5e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L’arduino traiter les donners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c77bb3de5e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c77bb3de5e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99950" y="996938"/>
            <a:ext cx="5144100" cy="2469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79850" y="3658463"/>
            <a:ext cx="4584300" cy="488100"/>
          </a:xfrm>
          <a:prstGeom prst="rect">
            <a:avLst/>
          </a:prstGeom>
          <a:ln w="9525" cap="flat" cmpd="sng">
            <a:solidFill>
              <a:srgbClr val="4C10B4"/>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1"/>
        <p:cNvGrpSpPr/>
        <p:nvPr/>
      </p:nvGrpSpPr>
      <p:grpSpPr>
        <a:xfrm>
          <a:off x="0" y="0"/>
          <a:ext cx="0" cy="0"/>
          <a:chOff x="0" y="0"/>
          <a:chExt cx="0" cy="0"/>
        </a:xfrm>
      </p:grpSpPr>
      <p:grpSp>
        <p:nvGrpSpPr>
          <p:cNvPr id="162" name="Google Shape;162;p26"/>
          <p:cNvGrpSpPr/>
          <p:nvPr/>
        </p:nvGrpSpPr>
        <p:grpSpPr>
          <a:xfrm>
            <a:off x="-76200" y="-76200"/>
            <a:ext cx="9372603" cy="5368076"/>
            <a:chOff x="-76200" y="-76200"/>
            <a:chExt cx="9372603" cy="5368076"/>
          </a:xfrm>
        </p:grpSpPr>
        <p:pic>
          <p:nvPicPr>
            <p:cNvPr id="163" name="Google Shape;163;p26"/>
            <p:cNvPicPr preferRelativeResize="0"/>
            <p:nvPr/>
          </p:nvPicPr>
          <p:blipFill rotWithShape="1">
            <a:blip r:embed="rId2">
              <a:alphaModFix/>
            </a:blip>
            <a:srcRect r="47761" b="19916"/>
            <a:stretch/>
          </p:blipFill>
          <p:spPr>
            <a:xfrm>
              <a:off x="-76200" y="-76200"/>
              <a:ext cx="3072374" cy="3139374"/>
            </a:xfrm>
            <a:prstGeom prst="rect">
              <a:avLst/>
            </a:prstGeom>
            <a:noFill/>
            <a:ln>
              <a:noFill/>
            </a:ln>
          </p:spPr>
        </p:pic>
        <p:pic>
          <p:nvPicPr>
            <p:cNvPr id="164" name="Google Shape;164;p26"/>
            <p:cNvPicPr preferRelativeResize="0"/>
            <p:nvPr/>
          </p:nvPicPr>
          <p:blipFill rotWithShape="1">
            <a:blip r:embed="rId2">
              <a:alphaModFix/>
            </a:blip>
            <a:srcRect l="51093" t="47042"/>
            <a:stretch/>
          </p:blipFill>
          <p:spPr>
            <a:xfrm>
              <a:off x="7401475" y="3924300"/>
              <a:ext cx="1894927" cy="136757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6"/>
        <p:cNvGrpSpPr/>
        <p:nvPr/>
      </p:nvGrpSpPr>
      <p:grpSpPr>
        <a:xfrm>
          <a:off x="0" y="0"/>
          <a:ext cx="0" cy="0"/>
          <a:chOff x="0" y="0"/>
          <a:chExt cx="0" cy="0"/>
        </a:xfrm>
      </p:grpSpPr>
      <p:grpSp>
        <p:nvGrpSpPr>
          <p:cNvPr id="57" name="Google Shape;57;p13"/>
          <p:cNvGrpSpPr/>
          <p:nvPr/>
        </p:nvGrpSpPr>
        <p:grpSpPr>
          <a:xfrm>
            <a:off x="-228601" y="0"/>
            <a:ext cx="9372602" cy="5431698"/>
            <a:chOff x="-228601" y="0"/>
            <a:chExt cx="9372602" cy="5431698"/>
          </a:xfrm>
        </p:grpSpPr>
        <p:pic>
          <p:nvPicPr>
            <p:cNvPr id="58" name="Google Shape;58;p13"/>
            <p:cNvPicPr preferRelativeResize="0"/>
            <p:nvPr/>
          </p:nvPicPr>
          <p:blipFill rotWithShape="1">
            <a:blip r:embed="rId2">
              <a:alphaModFix/>
            </a:blip>
            <a:srcRect r="46856" b="15661"/>
            <a:stretch/>
          </p:blipFill>
          <p:spPr>
            <a:xfrm flipH="1">
              <a:off x="6679027" y="0"/>
              <a:ext cx="2464973" cy="2607225"/>
            </a:xfrm>
            <a:prstGeom prst="rect">
              <a:avLst/>
            </a:prstGeom>
            <a:noFill/>
            <a:ln>
              <a:noFill/>
            </a:ln>
          </p:spPr>
        </p:pic>
        <p:pic>
          <p:nvPicPr>
            <p:cNvPr id="59" name="Google Shape;59;p13"/>
            <p:cNvPicPr preferRelativeResize="0"/>
            <p:nvPr/>
          </p:nvPicPr>
          <p:blipFill rotWithShape="1">
            <a:blip r:embed="rId3">
              <a:alphaModFix/>
            </a:blip>
            <a:srcRect l="51093" t="47042"/>
            <a:stretch/>
          </p:blipFill>
          <p:spPr>
            <a:xfrm flipH="1">
              <a:off x="-228601" y="4044899"/>
              <a:ext cx="1921577" cy="1386799"/>
            </a:xfrm>
            <a:prstGeom prst="rect">
              <a:avLst/>
            </a:prstGeom>
            <a:noFill/>
            <a:ln>
              <a:noFill/>
            </a:ln>
          </p:spPr>
        </p:pic>
      </p:grpSp>
      <p:sp>
        <p:nvSpPr>
          <p:cNvPr id="60" name="Google Shape;6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3"/>
          <p:cNvSpPr txBox="1">
            <a:spLocks noGrp="1"/>
          </p:cNvSpPr>
          <p:nvPr>
            <p:ph type="title" idx="2" hasCustomPrompt="1"/>
          </p:nvPr>
        </p:nvSpPr>
        <p:spPr>
          <a:xfrm>
            <a:off x="1539763" y="1633275"/>
            <a:ext cx="6660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3" hasCustomPrompt="1"/>
          </p:nvPr>
        </p:nvSpPr>
        <p:spPr>
          <a:xfrm>
            <a:off x="1539763" y="3228271"/>
            <a:ext cx="6660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4" hasCustomPrompt="1"/>
          </p:nvPr>
        </p:nvSpPr>
        <p:spPr>
          <a:xfrm>
            <a:off x="4239038" y="1633275"/>
            <a:ext cx="6660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5" hasCustomPrompt="1"/>
          </p:nvPr>
        </p:nvSpPr>
        <p:spPr>
          <a:xfrm>
            <a:off x="4239038" y="3228271"/>
            <a:ext cx="6660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6" hasCustomPrompt="1"/>
          </p:nvPr>
        </p:nvSpPr>
        <p:spPr>
          <a:xfrm>
            <a:off x="6953913" y="1633275"/>
            <a:ext cx="6348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7" hasCustomPrompt="1"/>
          </p:nvPr>
        </p:nvSpPr>
        <p:spPr>
          <a:xfrm>
            <a:off x="6953913" y="3228271"/>
            <a:ext cx="6348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
          </p:nvPr>
        </p:nvSpPr>
        <p:spPr>
          <a:xfrm>
            <a:off x="720013" y="2132775"/>
            <a:ext cx="23055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68" name="Google Shape;68;p13"/>
          <p:cNvSpPr txBox="1">
            <a:spLocks noGrp="1"/>
          </p:cNvSpPr>
          <p:nvPr>
            <p:ph type="subTitle" idx="8"/>
          </p:nvPr>
        </p:nvSpPr>
        <p:spPr>
          <a:xfrm>
            <a:off x="3419288" y="2132775"/>
            <a:ext cx="23055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69" name="Google Shape;69;p13"/>
          <p:cNvSpPr txBox="1">
            <a:spLocks noGrp="1"/>
          </p:cNvSpPr>
          <p:nvPr>
            <p:ph type="subTitle" idx="9"/>
          </p:nvPr>
        </p:nvSpPr>
        <p:spPr>
          <a:xfrm>
            <a:off x="6118563" y="2132775"/>
            <a:ext cx="23055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0" name="Google Shape;70;p13"/>
          <p:cNvSpPr txBox="1">
            <a:spLocks noGrp="1"/>
          </p:cNvSpPr>
          <p:nvPr>
            <p:ph type="subTitle" idx="13"/>
          </p:nvPr>
        </p:nvSpPr>
        <p:spPr>
          <a:xfrm>
            <a:off x="720013" y="3727825"/>
            <a:ext cx="23055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1" name="Google Shape;71;p13"/>
          <p:cNvSpPr txBox="1">
            <a:spLocks noGrp="1"/>
          </p:cNvSpPr>
          <p:nvPr>
            <p:ph type="subTitle" idx="14"/>
          </p:nvPr>
        </p:nvSpPr>
        <p:spPr>
          <a:xfrm>
            <a:off x="3419288" y="3727825"/>
            <a:ext cx="23055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2" name="Google Shape;72;p13"/>
          <p:cNvSpPr txBox="1">
            <a:spLocks noGrp="1"/>
          </p:cNvSpPr>
          <p:nvPr>
            <p:ph type="subTitle" idx="15"/>
          </p:nvPr>
        </p:nvSpPr>
        <p:spPr>
          <a:xfrm>
            <a:off x="6118563" y="3727825"/>
            <a:ext cx="23055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extLst>
      <p:ext uri="{BB962C8B-B14F-4D97-AF65-F5344CB8AC3E}">
        <p14:creationId xmlns:p14="http://schemas.microsoft.com/office/powerpoint/2010/main" val="1798603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69500" y="2359200"/>
            <a:ext cx="3734400" cy="1044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069500" y="1425750"/>
            <a:ext cx="1117500" cy="841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25350" y="1100875"/>
            <a:ext cx="3893700" cy="4042800"/>
          </a:xfrm>
          <a:prstGeom prst="rtTriangle">
            <a:avLst/>
          </a:prstGeom>
          <a:noFill/>
          <a:ln>
            <a:noFill/>
          </a:ln>
        </p:spPr>
      </p:sp>
    </p:spTree>
    <p:extLst>
      <p:ext uri="{BB962C8B-B14F-4D97-AF65-F5344CB8AC3E}">
        <p14:creationId xmlns:p14="http://schemas.microsoft.com/office/powerpoint/2010/main" val="703139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92"/>
        <p:cNvGrpSpPr/>
        <p:nvPr/>
      </p:nvGrpSpPr>
      <p:grpSpPr>
        <a:xfrm>
          <a:off x="0" y="0"/>
          <a:ext cx="0" cy="0"/>
          <a:chOff x="0" y="0"/>
          <a:chExt cx="0" cy="0"/>
        </a:xfrm>
      </p:grpSpPr>
      <p:grpSp>
        <p:nvGrpSpPr>
          <p:cNvPr id="93" name="Google Shape;93;p16"/>
          <p:cNvGrpSpPr/>
          <p:nvPr/>
        </p:nvGrpSpPr>
        <p:grpSpPr>
          <a:xfrm>
            <a:off x="-76200" y="-533400"/>
            <a:ext cx="9282151" cy="5965098"/>
            <a:chOff x="-76200" y="-533400"/>
            <a:chExt cx="9282151" cy="5965098"/>
          </a:xfrm>
        </p:grpSpPr>
        <p:pic>
          <p:nvPicPr>
            <p:cNvPr id="94" name="Google Shape;94;p16"/>
            <p:cNvPicPr preferRelativeResize="0"/>
            <p:nvPr/>
          </p:nvPicPr>
          <p:blipFill rotWithShape="1">
            <a:blip r:embed="rId2">
              <a:alphaModFix/>
            </a:blip>
            <a:srcRect l="51093" t="47042"/>
            <a:stretch/>
          </p:blipFill>
          <p:spPr>
            <a:xfrm>
              <a:off x="7284374" y="4044899"/>
              <a:ext cx="1921577" cy="1386799"/>
            </a:xfrm>
            <a:prstGeom prst="rect">
              <a:avLst/>
            </a:prstGeom>
            <a:noFill/>
            <a:ln>
              <a:noFill/>
            </a:ln>
          </p:spPr>
        </p:pic>
        <p:pic>
          <p:nvPicPr>
            <p:cNvPr id="95" name="Google Shape;95;p16"/>
            <p:cNvPicPr preferRelativeResize="0"/>
            <p:nvPr/>
          </p:nvPicPr>
          <p:blipFill rotWithShape="1">
            <a:blip r:embed="rId2">
              <a:alphaModFix/>
            </a:blip>
            <a:srcRect r="47761" b="19916"/>
            <a:stretch/>
          </p:blipFill>
          <p:spPr>
            <a:xfrm>
              <a:off x="-76200" y="-533400"/>
              <a:ext cx="2300175" cy="2350325"/>
            </a:xfrm>
            <a:prstGeom prst="rect">
              <a:avLst/>
            </a:prstGeom>
            <a:noFill/>
            <a:ln>
              <a:noFill/>
            </a:ln>
          </p:spPr>
        </p:pic>
      </p:grpSp>
      <p:sp>
        <p:nvSpPr>
          <p:cNvPr id="96" name="Google Shape;9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6"/>
          <p:cNvSpPr txBox="1">
            <a:spLocks noGrp="1"/>
          </p:cNvSpPr>
          <p:nvPr>
            <p:ph type="subTitle" idx="1"/>
          </p:nvPr>
        </p:nvSpPr>
        <p:spPr>
          <a:xfrm>
            <a:off x="937625" y="2633975"/>
            <a:ext cx="2175300" cy="16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6"/>
          <p:cNvSpPr txBox="1">
            <a:spLocks noGrp="1"/>
          </p:cNvSpPr>
          <p:nvPr>
            <p:ph type="subTitle" idx="2"/>
          </p:nvPr>
        </p:nvSpPr>
        <p:spPr>
          <a:xfrm>
            <a:off x="3484347" y="2633975"/>
            <a:ext cx="2175300" cy="16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6"/>
          <p:cNvSpPr txBox="1">
            <a:spLocks noGrp="1"/>
          </p:cNvSpPr>
          <p:nvPr>
            <p:ph type="subTitle" idx="3"/>
          </p:nvPr>
        </p:nvSpPr>
        <p:spPr>
          <a:xfrm>
            <a:off x="6031075" y="2633975"/>
            <a:ext cx="2175300" cy="16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6"/>
          <p:cNvSpPr txBox="1">
            <a:spLocks noGrp="1"/>
          </p:cNvSpPr>
          <p:nvPr>
            <p:ph type="subTitle" idx="4"/>
          </p:nvPr>
        </p:nvSpPr>
        <p:spPr>
          <a:xfrm>
            <a:off x="937625" y="1860350"/>
            <a:ext cx="2175300" cy="75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1" name="Google Shape;101;p16"/>
          <p:cNvSpPr txBox="1">
            <a:spLocks noGrp="1"/>
          </p:cNvSpPr>
          <p:nvPr>
            <p:ph type="subTitle" idx="5"/>
          </p:nvPr>
        </p:nvSpPr>
        <p:spPr>
          <a:xfrm>
            <a:off x="3484350" y="1860350"/>
            <a:ext cx="2175300" cy="75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2" name="Google Shape;102;p16"/>
          <p:cNvSpPr txBox="1">
            <a:spLocks noGrp="1"/>
          </p:cNvSpPr>
          <p:nvPr>
            <p:ph type="subTitle" idx="6"/>
          </p:nvPr>
        </p:nvSpPr>
        <p:spPr>
          <a:xfrm>
            <a:off x="6031075" y="1860350"/>
            <a:ext cx="2175300" cy="756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extLst>
      <p:ext uri="{BB962C8B-B14F-4D97-AF65-F5344CB8AC3E}">
        <p14:creationId xmlns:p14="http://schemas.microsoft.com/office/powerpoint/2010/main" val="2346921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3"/>
        <p:cNvGrpSpPr/>
        <p:nvPr/>
      </p:nvGrpSpPr>
      <p:grpSpPr>
        <a:xfrm>
          <a:off x="0" y="0"/>
          <a:ext cx="0" cy="0"/>
          <a:chOff x="0" y="0"/>
          <a:chExt cx="0" cy="0"/>
        </a:xfrm>
      </p:grpSpPr>
      <p:grpSp>
        <p:nvGrpSpPr>
          <p:cNvPr id="104" name="Google Shape;104;p17"/>
          <p:cNvGrpSpPr/>
          <p:nvPr/>
        </p:nvGrpSpPr>
        <p:grpSpPr>
          <a:xfrm>
            <a:off x="-76202" y="-76201"/>
            <a:ext cx="9220202" cy="5271991"/>
            <a:chOff x="-76202" y="-76201"/>
            <a:chExt cx="9220202" cy="5271991"/>
          </a:xfrm>
        </p:grpSpPr>
        <p:pic>
          <p:nvPicPr>
            <p:cNvPr id="105" name="Google Shape;105;p17"/>
            <p:cNvPicPr preferRelativeResize="0"/>
            <p:nvPr/>
          </p:nvPicPr>
          <p:blipFill rotWithShape="1">
            <a:blip r:embed="rId2">
              <a:alphaModFix/>
            </a:blip>
            <a:srcRect l="65341" t="44845"/>
            <a:stretch/>
          </p:blipFill>
          <p:spPr>
            <a:xfrm>
              <a:off x="7601324" y="3559514"/>
              <a:ext cx="1542676" cy="1636277"/>
            </a:xfrm>
            <a:prstGeom prst="rect">
              <a:avLst/>
            </a:prstGeom>
            <a:noFill/>
            <a:ln>
              <a:noFill/>
            </a:ln>
          </p:spPr>
        </p:pic>
        <p:pic>
          <p:nvPicPr>
            <p:cNvPr id="106" name="Google Shape;106;p17"/>
            <p:cNvPicPr preferRelativeResize="0"/>
            <p:nvPr/>
          </p:nvPicPr>
          <p:blipFill rotWithShape="1">
            <a:blip r:embed="rId3">
              <a:alphaModFix/>
            </a:blip>
            <a:srcRect l="51093" t="47042"/>
            <a:stretch/>
          </p:blipFill>
          <p:spPr>
            <a:xfrm rot="10800000">
              <a:off x="-76202" y="-76201"/>
              <a:ext cx="1921577" cy="1386799"/>
            </a:xfrm>
            <a:prstGeom prst="rect">
              <a:avLst/>
            </a:prstGeom>
            <a:noFill/>
            <a:ln>
              <a:noFill/>
            </a:ln>
          </p:spPr>
        </p:pic>
      </p:grpSp>
      <p:sp>
        <p:nvSpPr>
          <p:cNvPr id="107" name="Google Shape;10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 name="Google Shape;108;p17"/>
          <p:cNvSpPr txBox="1">
            <a:spLocks noGrp="1"/>
          </p:cNvSpPr>
          <p:nvPr>
            <p:ph type="subTitle" idx="1"/>
          </p:nvPr>
        </p:nvSpPr>
        <p:spPr>
          <a:xfrm>
            <a:off x="1174475" y="1464925"/>
            <a:ext cx="3123600" cy="37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2200" b="1">
                <a:solidFill>
                  <a:schemeClr val="dk1"/>
                </a:solidFill>
                <a:latin typeface="Tajawal"/>
                <a:ea typeface="Tajawal"/>
                <a:cs typeface="Tajawal"/>
                <a:sym typeface="Tajawa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09" name="Google Shape;109;p17"/>
          <p:cNvSpPr txBox="1">
            <a:spLocks noGrp="1"/>
          </p:cNvSpPr>
          <p:nvPr>
            <p:ph type="subTitle" idx="2"/>
          </p:nvPr>
        </p:nvSpPr>
        <p:spPr>
          <a:xfrm>
            <a:off x="1174475" y="1762525"/>
            <a:ext cx="3123600" cy="103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0" name="Google Shape;110;p17"/>
          <p:cNvSpPr txBox="1">
            <a:spLocks noGrp="1"/>
          </p:cNvSpPr>
          <p:nvPr>
            <p:ph type="subTitle" idx="3"/>
          </p:nvPr>
        </p:nvSpPr>
        <p:spPr>
          <a:xfrm>
            <a:off x="4845965" y="1762525"/>
            <a:ext cx="3123600" cy="103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7"/>
          <p:cNvSpPr txBox="1">
            <a:spLocks noGrp="1"/>
          </p:cNvSpPr>
          <p:nvPr>
            <p:ph type="subTitle" idx="4"/>
          </p:nvPr>
        </p:nvSpPr>
        <p:spPr>
          <a:xfrm>
            <a:off x="1174475" y="3592850"/>
            <a:ext cx="3123600" cy="103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7"/>
          <p:cNvSpPr txBox="1">
            <a:spLocks noGrp="1"/>
          </p:cNvSpPr>
          <p:nvPr>
            <p:ph type="subTitle" idx="5"/>
          </p:nvPr>
        </p:nvSpPr>
        <p:spPr>
          <a:xfrm>
            <a:off x="4845965" y="3592850"/>
            <a:ext cx="3123600" cy="1035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7"/>
          <p:cNvSpPr txBox="1">
            <a:spLocks noGrp="1"/>
          </p:cNvSpPr>
          <p:nvPr>
            <p:ph type="subTitle" idx="6"/>
          </p:nvPr>
        </p:nvSpPr>
        <p:spPr>
          <a:xfrm>
            <a:off x="1174475" y="3291950"/>
            <a:ext cx="3123600" cy="37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2200" b="1">
                <a:solidFill>
                  <a:schemeClr val="dk1"/>
                </a:solidFill>
                <a:latin typeface="Tajawal"/>
                <a:ea typeface="Tajawal"/>
                <a:cs typeface="Tajawal"/>
                <a:sym typeface="Tajawa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4" name="Google Shape;114;p17"/>
          <p:cNvSpPr txBox="1">
            <a:spLocks noGrp="1"/>
          </p:cNvSpPr>
          <p:nvPr>
            <p:ph type="subTitle" idx="7"/>
          </p:nvPr>
        </p:nvSpPr>
        <p:spPr>
          <a:xfrm>
            <a:off x="4845965" y="1464925"/>
            <a:ext cx="3123600" cy="37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2200" b="1">
                <a:solidFill>
                  <a:schemeClr val="dk1"/>
                </a:solidFill>
                <a:latin typeface="Tajawal"/>
                <a:ea typeface="Tajawal"/>
                <a:cs typeface="Tajawal"/>
                <a:sym typeface="Tajawa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5" name="Google Shape;115;p17"/>
          <p:cNvSpPr txBox="1">
            <a:spLocks noGrp="1"/>
          </p:cNvSpPr>
          <p:nvPr>
            <p:ph type="subTitle" idx="8"/>
          </p:nvPr>
        </p:nvSpPr>
        <p:spPr>
          <a:xfrm>
            <a:off x="4845965" y="3291950"/>
            <a:ext cx="3123600" cy="373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2200" b="1">
                <a:solidFill>
                  <a:schemeClr val="dk1"/>
                </a:solidFill>
                <a:latin typeface="Tajawal"/>
                <a:ea typeface="Tajawal"/>
                <a:cs typeface="Tajawal"/>
                <a:sym typeface="Tajawa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7132047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grpSp>
        <p:nvGrpSpPr>
          <p:cNvPr id="22" name="Google Shape;22;p5"/>
          <p:cNvGrpSpPr/>
          <p:nvPr/>
        </p:nvGrpSpPr>
        <p:grpSpPr>
          <a:xfrm>
            <a:off x="-76202" y="-76201"/>
            <a:ext cx="9679777" cy="5423226"/>
            <a:chOff x="-76202" y="-76201"/>
            <a:chExt cx="9679777" cy="5423226"/>
          </a:xfrm>
        </p:grpSpPr>
        <p:pic>
          <p:nvPicPr>
            <p:cNvPr id="23" name="Google Shape;23;p5"/>
            <p:cNvPicPr preferRelativeResize="0"/>
            <p:nvPr/>
          </p:nvPicPr>
          <p:blipFill rotWithShape="1">
            <a:blip r:embed="rId2">
              <a:alphaModFix/>
            </a:blip>
            <a:srcRect l="65341" t="44845"/>
            <a:stretch/>
          </p:blipFill>
          <p:spPr>
            <a:xfrm rot="10800000">
              <a:off x="-76202" y="-76201"/>
              <a:ext cx="1542676" cy="1636277"/>
            </a:xfrm>
            <a:prstGeom prst="rect">
              <a:avLst/>
            </a:prstGeom>
            <a:noFill/>
            <a:ln>
              <a:noFill/>
            </a:ln>
          </p:spPr>
        </p:pic>
        <p:pic>
          <p:nvPicPr>
            <p:cNvPr id="24" name="Google Shape;24;p5"/>
            <p:cNvPicPr preferRelativeResize="0"/>
            <p:nvPr/>
          </p:nvPicPr>
          <p:blipFill rotWithShape="1">
            <a:blip r:embed="rId3">
              <a:alphaModFix/>
            </a:blip>
            <a:srcRect r="47761" b="19916"/>
            <a:stretch/>
          </p:blipFill>
          <p:spPr>
            <a:xfrm rot="5400000" flipH="1">
              <a:off x="7278325" y="3021775"/>
              <a:ext cx="2300175" cy="2350325"/>
            </a:xfrm>
            <a:prstGeom prst="rect">
              <a:avLst/>
            </a:prstGeom>
            <a:noFill/>
            <a:ln>
              <a:noFill/>
            </a:ln>
          </p:spPr>
        </p:pic>
      </p:grpSp>
      <p:sp>
        <p:nvSpPr>
          <p:cNvPr id="25" name="Google Shape;2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5"/>
          <p:cNvSpPr txBox="1">
            <a:spLocks noGrp="1"/>
          </p:cNvSpPr>
          <p:nvPr>
            <p:ph type="subTitle" idx="1"/>
          </p:nvPr>
        </p:nvSpPr>
        <p:spPr>
          <a:xfrm>
            <a:off x="4799123" y="2434001"/>
            <a:ext cx="2707800" cy="14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2"/>
          </p:nvPr>
        </p:nvSpPr>
        <p:spPr>
          <a:xfrm>
            <a:off x="1637075" y="2434001"/>
            <a:ext cx="2707800" cy="149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3"/>
          </p:nvPr>
        </p:nvSpPr>
        <p:spPr>
          <a:xfrm>
            <a:off x="1637075" y="1860350"/>
            <a:ext cx="27078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9" name="Google Shape;29;p5"/>
          <p:cNvSpPr txBox="1">
            <a:spLocks noGrp="1"/>
          </p:cNvSpPr>
          <p:nvPr>
            <p:ph type="subTitle" idx="4"/>
          </p:nvPr>
        </p:nvSpPr>
        <p:spPr>
          <a:xfrm>
            <a:off x="4799122" y="1860350"/>
            <a:ext cx="27078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200" b="1">
                <a:solidFill>
                  <a:schemeClr val="dk1"/>
                </a:solidFill>
                <a:latin typeface="Tajawal"/>
                <a:ea typeface="Tajawal"/>
                <a:cs typeface="Tajawal"/>
                <a:sym typeface="Tajawa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extLst>
      <p:ext uri="{BB962C8B-B14F-4D97-AF65-F5344CB8AC3E}">
        <p14:creationId xmlns:p14="http://schemas.microsoft.com/office/powerpoint/2010/main" val="3781386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3"/>
        <p:cNvGrpSpPr/>
        <p:nvPr/>
      </p:nvGrpSpPr>
      <p:grpSpPr>
        <a:xfrm>
          <a:off x="0" y="0"/>
          <a:ext cx="0" cy="0"/>
          <a:chOff x="0" y="0"/>
          <a:chExt cx="0" cy="0"/>
        </a:xfrm>
      </p:grpSpPr>
      <p:pic>
        <p:nvPicPr>
          <p:cNvPr id="74" name="Google Shape;74;p14"/>
          <p:cNvPicPr preferRelativeResize="0"/>
          <p:nvPr/>
        </p:nvPicPr>
        <p:blipFill rotWithShape="1">
          <a:blip r:embed="rId2">
            <a:alphaModFix/>
          </a:blip>
          <a:srcRect l="65341" t="44845"/>
          <a:stretch/>
        </p:blipFill>
        <p:spPr>
          <a:xfrm flipH="1">
            <a:off x="-76202" y="3559514"/>
            <a:ext cx="1542676" cy="1636277"/>
          </a:xfrm>
          <a:prstGeom prst="rect">
            <a:avLst/>
          </a:prstGeom>
          <a:noFill/>
          <a:ln>
            <a:noFill/>
          </a:ln>
        </p:spPr>
      </p:pic>
      <p:sp>
        <p:nvSpPr>
          <p:cNvPr id="75" name="Google Shape;75;p14"/>
          <p:cNvSpPr txBox="1">
            <a:spLocks noGrp="1"/>
          </p:cNvSpPr>
          <p:nvPr>
            <p:ph type="title" hasCustomPrompt="1"/>
          </p:nvPr>
        </p:nvSpPr>
        <p:spPr>
          <a:xfrm>
            <a:off x="2825663" y="19858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6" name="Google Shape;76;p14"/>
          <p:cNvSpPr txBox="1">
            <a:spLocks noGrp="1"/>
          </p:cNvSpPr>
          <p:nvPr>
            <p:ph type="subTitle" idx="1"/>
          </p:nvPr>
        </p:nvSpPr>
        <p:spPr>
          <a:xfrm>
            <a:off x="2107400" y="2744260"/>
            <a:ext cx="4929000" cy="413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77" name="Google Shape;77;p14"/>
          <p:cNvSpPr txBox="1">
            <a:spLocks noGrp="1"/>
          </p:cNvSpPr>
          <p:nvPr>
            <p:ph type="title" idx="2" hasCustomPrompt="1"/>
          </p:nvPr>
        </p:nvSpPr>
        <p:spPr>
          <a:xfrm>
            <a:off x="2825638" y="535002"/>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8" name="Google Shape;78;p14"/>
          <p:cNvSpPr txBox="1">
            <a:spLocks noGrp="1"/>
          </p:cNvSpPr>
          <p:nvPr>
            <p:ph type="subTitle" idx="3"/>
          </p:nvPr>
        </p:nvSpPr>
        <p:spPr>
          <a:xfrm>
            <a:off x="2107400" y="1293425"/>
            <a:ext cx="4929000" cy="413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79" name="Google Shape;79;p14"/>
          <p:cNvSpPr txBox="1">
            <a:spLocks noGrp="1"/>
          </p:cNvSpPr>
          <p:nvPr>
            <p:ph type="title" idx="4" hasCustomPrompt="1"/>
          </p:nvPr>
        </p:nvSpPr>
        <p:spPr>
          <a:xfrm>
            <a:off x="2825675" y="343667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0" name="Google Shape;80;p14"/>
          <p:cNvSpPr txBox="1">
            <a:spLocks noGrp="1"/>
          </p:cNvSpPr>
          <p:nvPr>
            <p:ph type="subTitle" idx="5"/>
          </p:nvPr>
        </p:nvSpPr>
        <p:spPr>
          <a:xfrm>
            <a:off x="2107550" y="4195100"/>
            <a:ext cx="4929000" cy="4134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extLst>
      <p:ext uri="{BB962C8B-B14F-4D97-AF65-F5344CB8AC3E}">
        <p14:creationId xmlns:p14="http://schemas.microsoft.com/office/powerpoint/2010/main" val="421275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76202" y="-76201"/>
            <a:ext cx="9372602" cy="5271991"/>
            <a:chOff x="-76202" y="-76201"/>
            <a:chExt cx="9372602" cy="5271991"/>
          </a:xfrm>
        </p:grpSpPr>
        <p:pic>
          <p:nvPicPr>
            <p:cNvPr id="17" name="Google Shape;17;p4"/>
            <p:cNvPicPr preferRelativeResize="0"/>
            <p:nvPr/>
          </p:nvPicPr>
          <p:blipFill rotWithShape="1">
            <a:blip r:embed="rId2">
              <a:alphaModFix/>
            </a:blip>
            <a:srcRect l="65341" t="44845"/>
            <a:stretch/>
          </p:blipFill>
          <p:spPr>
            <a:xfrm flipH="1">
              <a:off x="-76202" y="3559514"/>
              <a:ext cx="1542676" cy="1636277"/>
            </a:xfrm>
            <a:prstGeom prst="rect">
              <a:avLst/>
            </a:prstGeom>
            <a:noFill/>
            <a:ln>
              <a:noFill/>
            </a:ln>
          </p:spPr>
        </p:pic>
        <p:pic>
          <p:nvPicPr>
            <p:cNvPr id="18" name="Google Shape;18;p4"/>
            <p:cNvPicPr preferRelativeResize="0"/>
            <p:nvPr/>
          </p:nvPicPr>
          <p:blipFill rotWithShape="1">
            <a:blip r:embed="rId3">
              <a:alphaModFix/>
            </a:blip>
            <a:srcRect l="51093" t="47042"/>
            <a:stretch/>
          </p:blipFill>
          <p:spPr>
            <a:xfrm rot="10800000" flipH="1">
              <a:off x="7374824" y="-76201"/>
              <a:ext cx="1921577" cy="1386799"/>
            </a:xfrm>
            <a:prstGeom prst="rect">
              <a:avLst/>
            </a:prstGeom>
            <a:noFill/>
            <a:ln>
              <a:noFill/>
            </a:ln>
          </p:spPr>
        </p:pic>
      </p:grpSp>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4"/>
          <p:cNvSpPr txBox="1">
            <a:spLocks noGrp="1"/>
          </p:cNvSpPr>
          <p:nvPr>
            <p:ph type="body" idx="1"/>
          </p:nvPr>
        </p:nvSpPr>
        <p:spPr>
          <a:xfrm>
            <a:off x="720000" y="1152475"/>
            <a:ext cx="7704000" cy="426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a:spLocks noGrp="1"/>
          </p:cNvSpPr>
          <p:nvPr>
            <p:ph type="pic" idx="2"/>
          </p:nvPr>
        </p:nvSpPr>
        <p:spPr>
          <a:xfrm>
            <a:off x="5250300" y="1074600"/>
            <a:ext cx="3893700" cy="4068900"/>
          </a:xfrm>
          <a:prstGeom prst="triangle">
            <a:avLst>
              <a:gd name="adj" fmla="val 100000"/>
            </a:avLst>
          </a:prstGeom>
          <a:noFill/>
          <a:ln>
            <a:noFill/>
          </a:ln>
        </p:spPr>
      </p:sp>
      <p:sp>
        <p:nvSpPr>
          <p:cNvPr id="35" name="Google Shape;35;p7"/>
          <p:cNvSpPr txBox="1">
            <a:spLocks noGrp="1"/>
          </p:cNvSpPr>
          <p:nvPr>
            <p:ph type="title"/>
          </p:nvPr>
        </p:nvSpPr>
        <p:spPr>
          <a:xfrm>
            <a:off x="715100" y="1274800"/>
            <a:ext cx="3982200" cy="1087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7"/>
          <p:cNvSpPr txBox="1">
            <a:spLocks noGrp="1"/>
          </p:cNvSpPr>
          <p:nvPr>
            <p:ph type="body" idx="1"/>
          </p:nvPr>
        </p:nvSpPr>
        <p:spPr>
          <a:xfrm>
            <a:off x="715100" y="2312675"/>
            <a:ext cx="5416200" cy="1851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pic>
        <p:nvPicPr>
          <p:cNvPr id="37" name="Google Shape;37;p7"/>
          <p:cNvPicPr preferRelativeResize="0"/>
          <p:nvPr/>
        </p:nvPicPr>
        <p:blipFill rotWithShape="1">
          <a:blip r:embed="rId2">
            <a:alphaModFix/>
          </a:blip>
          <a:srcRect r="47761" b="19916"/>
          <a:stretch/>
        </p:blipFill>
        <p:spPr>
          <a:xfrm>
            <a:off x="-76200" y="-533400"/>
            <a:ext cx="2300175" cy="2350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40" name="Google Shape;40;p8"/>
          <p:cNvGrpSpPr/>
          <p:nvPr/>
        </p:nvGrpSpPr>
        <p:grpSpPr>
          <a:xfrm>
            <a:off x="-76202" y="-76201"/>
            <a:ext cx="9220202" cy="5271991"/>
            <a:chOff x="-76202" y="-76201"/>
            <a:chExt cx="9220202" cy="5271991"/>
          </a:xfrm>
        </p:grpSpPr>
        <p:pic>
          <p:nvPicPr>
            <p:cNvPr id="41" name="Google Shape;41;p8"/>
            <p:cNvPicPr preferRelativeResize="0"/>
            <p:nvPr/>
          </p:nvPicPr>
          <p:blipFill rotWithShape="1">
            <a:blip r:embed="rId2">
              <a:alphaModFix/>
            </a:blip>
            <a:srcRect l="65341" t="44845"/>
            <a:stretch/>
          </p:blipFill>
          <p:spPr>
            <a:xfrm rot="10800000">
              <a:off x="-76202" y="-76201"/>
              <a:ext cx="1542676" cy="1636277"/>
            </a:xfrm>
            <a:prstGeom prst="rect">
              <a:avLst/>
            </a:prstGeom>
            <a:noFill/>
            <a:ln>
              <a:noFill/>
            </a:ln>
          </p:spPr>
        </p:pic>
        <p:pic>
          <p:nvPicPr>
            <p:cNvPr id="42" name="Google Shape;42;p8"/>
            <p:cNvPicPr preferRelativeResize="0"/>
            <p:nvPr/>
          </p:nvPicPr>
          <p:blipFill rotWithShape="1">
            <a:blip r:embed="rId2">
              <a:alphaModFix/>
            </a:blip>
            <a:srcRect l="65341" t="44845"/>
            <a:stretch/>
          </p:blipFill>
          <p:spPr>
            <a:xfrm>
              <a:off x="7601324" y="3559514"/>
              <a:ext cx="1542676" cy="163627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2201850" y="1965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 name="Google Shape;45;p9"/>
          <p:cNvSpPr txBox="1">
            <a:spLocks noGrp="1"/>
          </p:cNvSpPr>
          <p:nvPr>
            <p:ph type="subTitle" idx="1"/>
          </p:nvPr>
        </p:nvSpPr>
        <p:spPr>
          <a:xfrm>
            <a:off x="2201925" y="2808926"/>
            <a:ext cx="4740300" cy="505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6" name="Google Shape;46;p9"/>
          <p:cNvGrpSpPr/>
          <p:nvPr/>
        </p:nvGrpSpPr>
        <p:grpSpPr>
          <a:xfrm>
            <a:off x="-180425" y="-148788"/>
            <a:ext cx="9476827" cy="5440664"/>
            <a:chOff x="-180425" y="-148788"/>
            <a:chExt cx="9476827" cy="5440664"/>
          </a:xfrm>
        </p:grpSpPr>
        <p:pic>
          <p:nvPicPr>
            <p:cNvPr id="47" name="Google Shape;47;p9"/>
            <p:cNvPicPr preferRelativeResize="0"/>
            <p:nvPr/>
          </p:nvPicPr>
          <p:blipFill rotWithShape="1">
            <a:blip r:embed="rId2">
              <a:alphaModFix/>
            </a:blip>
            <a:srcRect l="51093" t="47042"/>
            <a:stretch/>
          </p:blipFill>
          <p:spPr>
            <a:xfrm>
              <a:off x="7401475" y="3924300"/>
              <a:ext cx="1894927" cy="1367576"/>
            </a:xfrm>
            <a:prstGeom prst="rect">
              <a:avLst/>
            </a:prstGeom>
            <a:noFill/>
            <a:ln>
              <a:noFill/>
            </a:ln>
          </p:spPr>
        </p:pic>
        <p:pic>
          <p:nvPicPr>
            <p:cNvPr id="48" name="Google Shape;48;p9"/>
            <p:cNvPicPr preferRelativeResize="0"/>
            <p:nvPr/>
          </p:nvPicPr>
          <p:blipFill rotWithShape="1">
            <a:blip r:embed="rId2">
              <a:alphaModFix/>
            </a:blip>
            <a:srcRect l="51093" t="47042"/>
            <a:stretch/>
          </p:blipFill>
          <p:spPr>
            <a:xfrm rot="10800000">
              <a:off x="-180425" y="-148788"/>
              <a:ext cx="1894927" cy="136757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a:spLocks noGrp="1"/>
          </p:cNvSpPr>
          <p:nvPr>
            <p:ph type="pic" idx="2"/>
          </p:nvPr>
        </p:nvSpPr>
        <p:spPr>
          <a:xfrm>
            <a:off x="-6875" y="0"/>
            <a:ext cx="9144000" cy="5157300"/>
          </a:xfrm>
          <a:prstGeom prst="rect">
            <a:avLst/>
          </a:prstGeom>
          <a:noFill/>
          <a:ln>
            <a:noFill/>
          </a:ln>
        </p:spPr>
      </p:sp>
      <p:sp>
        <p:nvSpPr>
          <p:cNvPr id="51" name="Google Shape;51;p10"/>
          <p:cNvSpPr txBox="1">
            <a:spLocks noGrp="1"/>
          </p:cNvSpPr>
          <p:nvPr>
            <p:ph type="title"/>
          </p:nvPr>
        </p:nvSpPr>
        <p:spPr>
          <a:xfrm>
            <a:off x="720000" y="4038000"/>
            <a:ext cx="7704000" cy="572700"/>
          </a:xfrm>
          <a:prstGeom prst="rect">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53"/>
        <p:cNvGrpSpPr/>
        <p:nvPr/>
      </p:nvGrpSpPr>
      <p:grpSpPr>
        <a:xfrm>
          <a:off x="0" y="0"/>
          <a:ext cx="0" cy="0"/>
          <a:chOff x="0" y="0"/>
          <a:chExt cx="0" cy="0"/>
        </a:xfrm>
      </p:grpSpPr>
      <p:sp>
        <p:nvSpPr>
          <p:cNvPr id="154" name="Google Shape;154;p24"/>
          <p:cNvSpPr txBox="1">
            <a:spLocks noGrp="1"/>
          </p:cNvSpPr>
          <p:nvPr>
            <p:ph type="ctrTitle"/>
          </p:nvPr>
        </p:nvSpPr>
        <p:spPr>
          <a:xfrm>
            <a:off x="2815150" y="669825"/>
            <a:ext cx="3513600" cy="9978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5" name="Google Shape;155;p24"/>
          <p:cNvSpPr txBox="1">
            <a:spLocks noGrp="1"/>
          </p:cNvSpPr>
          <p:nvPr>
            <p:ph type="subTitle" idx="1"/>
          </p:nvPr>
        </p:nvSpPr>
        <p:spPr>
          <a:xfrm>
            <a:off x="2815225" y="1707475"/>
            <a:ext cx="35136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6" name="Google Shape;156;p24"/>
          <p:cNvSpPr txBox="1"/>
          <p:nvPr/>
        </p:nvSpPr>
        <p:spPr>
          <a:xfrm>
            <a:off x="2471250" y="349692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Commissioner"/>
                <a:ea typeface="Commissioner"/>
                <a:cs typeface="Commissioner"/>
                <a:sym typeface="Commissioner"/>
              </a:rPr>
              <a:t>CREDITS:</a:t>
            </a:r>
            <a:r>
              <a:rPr lang="en" sz="1000">
                <a:solidFill>
                  <a:schemeClr val="dk1"/>
                </a:solidFill>
                <a:latin typeface="Commissioner"/>
                <a:ea typeface="Commissioner"/>
                <a:cs typeface="Commissioner"/>
                <a:sym typeface="Commissioner"/>
              </a:rPr>
              <a:t> This presentation template was created by </a:t>
            </a:r>
            <a:r>
              <a:rPr lang="en" sz="1000" b="1" u="sng">
                <a:solidFill>
                  <a:schemeClr val="dk1"/>
                </a:solidFill>
                <a:latin typeface="Commissioner"/>
                <a:ea typeface="Commissioner"/>
                <a:cs typeface="Commissioner"/>
                <a:sym typeface="Commissioner"/>
                <a:hlinkClick r:id="rId2">
                  <a:extLst>
                    <a:ext uri="{A12FA001-AC4F-418D-AE19-62706E023703}">
                      <ahyp:hlinkClr xmlns:ahyp="http://schemas.microsoft.com/office/drawing/2018/hyperlinkcolor" val="tx"/>
                    </a:ext>
                  </a:extLst>
                </a:hlinkClick>
              </a:rPr>
              <a:t>Slidesgo</a:t>
            </a:r>
            <a:r>
              <a:rPr lang="en" sz="1000" b="1" u="sng">
                <a:solidFill>
                  <a:schemeClr val="dk1"/>
                </a:solidFill>
                <a:latin typeface="Commissioner"/>
                <a:ea typeface="Commissioner"/>
                <a:cs typeface="Commissioner"/>
                <a:sym typeface="Commissioner"/>
              </a:rPr>
              <a:t>,</a:t>
            </a:r>
            <a:r>
              <a:rPr lang="en" sz="1000" b="1">
                <a:solidFill>
                  <a:schemeClr val="dk1"/>
                </a:solidFill>
                <a:latin typeface="Commissioner"/>
                <a:ea typeface="Commissioner"/>
                <a:cs typeface="Commissioner"/>
                <a:sym typeface="Commissioner"/>
              </a:rPr>
              <a:t> </a:t>
            </a:r>
            <a:r>
              <a:rPr lang="en" sz="1000">
                <a:solidFill>
                  <a:schemeClr val="dk1"/>
                </a:solidFill>
                <a:latin typeface="Commissioner"/>
                <a:ea typeface="Commissioner"/>
                <a:cs typeface="Commissioner"/>
                <a:sym typeface="Commissioner"/>
              </a:rPr>
              <a:t>and includes icons by </a:t>
            </a:r>
            <a:r>
              <a:rPr lang="en" sz="1000" b="1" u="sng">
                <a:solidFill>
                  <a:schemeClr val="dk1"/>
                </a:solidFill>
                <a:latin typeface="Commissioner"/>
                <a:ea typeface="Commissioner"/>
                <a:cs typeface="Commissioner"/>
                <a:sym typeface="Commissioner"/>
                <a:hlinkClick r:id="rId3">
                  <a:extLst>
                    <a:ext uri="{A12FA001-AC4F-418D-AE19-62706E023703}">
                      <ahyp:hlinkClr xmlns:ahyp="http://schemas.microsoft.com/office/drawing/2018/hyperlinkcolor" val="tx"/>
                    </a:ext>
                  </a:extLst>
                </a:hlinkClick>
              </a:rPr>
              <a:t>Flaticon</a:t>
            </a:r>
            <a:r>
              <a:rPr lang="en" sz="1000" b="1">
                <a:solidFill>
                  <a:schemeClr val="dk1"/>
                </a:solidFill>
                <a:latin typeface="Commissioner"/>
                <a:ea typeface="Commissioner"/>
                <a:cs typeface="Commissioner"/>
                <a:sym typeface="Commissioner"/>
              </a:rPr>
              <a:t> </a:t>
            </a:r>
            <a:r>
              <a:rPr lang="en" sz="1000">
                <a:solidFill>
                  <a:schemeClr val="dk1"/>
                </a:solidFill>
                <a:latin typeface="Commissioner"/>
                <a:ea typeface="Commissioner"/>
                <a:cs typeface="Commissioner"/>
                <a:sym typeface="Commissioner"/>
              </a:rPr>
              <a:t>and infographics &amp; images by </a:t>
            </a:r>
            <a:r>
              <a:rPr lang="en" sz="1000" b="1" u="sng">
                <a:solidFill>
                  <a:schemeClr val="dk1"/>
                </a:solidFill>
                <a:latin typeface="Commissioner"/>
                <a:ea typeface="Commissioner"/>
                <a:cs typeface="Commissioner"/>
                <a:sym typeface="Commissioner"/>
                <a:hlinkClick r:id="rId4">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Commissioner"/>
              <a:ea typeface="Commissioner"/>
              <a:cs typeface="Commissioner"/>
              <a:sym typeface="Commission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7"/>
        <p:cNvGrpSpPr/>
        <p:nvPr/>
      </p:nvGrpSpPr>
      <p:grpSpPr>
        <a:xfrm>
          <a:off x="0" y="0"/>
          <a:ext cx="0" cy="0"/>
          <a:chOff x="0" y="0"/>
          <a:chExt cx="0" cy="0"/>
        </a:xfrm>
      </p:grpSpPr>
      <p:grpSp>
        <p:nvGrpSpPr>
          <p:cNvPr id="158" name="Google Shape;158;p25"/>
          <p:cNvGrpSpPr/>
          <p:nvPr/>
        </p:nvGrpSpPr>
        <p:grpSpPr>
          <a:xfrm>
            <a:off x="-76202" y="-110252"/>
            <a:ext cx="9296400" cy="5306042"/>
            <a:chOff x="-76202" y="-110252"/>
            <a:chExt cx="9296400" cy="5306042"/>
          </a:xfrm>
        </p:grpSpPr>
        <p:pic>
          <p:nvPicPr>
            <p:cNvPr id="159" name="Google Shape;159;p25"/>
            <p:cNvPicPr preferRelativeResize="0"/>
            <p:nvPr/>
          </p:nvPicPr>
          <p:blipFill rotWithShape="1">
            <a:blip r:embed="rId2">
              <a:alphaModFix/>
            </a:blip>
            <a:srcRect l="52308" t="18639"/>
            <a:stretch/>
          </p:blipFill>
          <p:spPr>
            <a:xfrm rot="-5400000">
              <a:off x="5908536" y="-322538"/>
              <a:ext cx="3099377" cy="3523949"/>
            </a:xfrm>
            <a:prstGeom prst="rect">
              <a:avLst/>
            </a:prstGeom>
            <a:noFill/>
            <a:ln>
              <a:noFill/>
            </a:ln>
          </p:spPr>
        </p:pic>
        <p:pic>
          <p:nvPicPr>
            <p:cNvPr id="160" name="Google Shape;160;p25"/>
            <p:cNvPicPr preferRelativeResize="0"/>
            <p:nvPr/>
          </p:nvPicPr>
          <p:blipFill rotWithShape="1">
            <a:blip r:embed="rId3">
              <a:alphaModFix/>
            </a:blip>
            <a:srcRect l="65341" t="44845"/>
            <a:stretch/>
          </p:blipFill>
          <p:spPr>
            <a:xfrm flipH="1">
              <a:off x="-76202" y="3559514"/>
              <a:ext cx="1542676" cy="1636277"/>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Tajawal"/>
              <a:buNone/>
              <a:defRPr sz="3000" b="1">
                <a:solidFill>
                  <a:schemeClr val="dk1"/>
                </a:solidFill>
                <a:latin typeface="Tajawal"/>
                <a:ea typeface="Tajawal"/>
                <a:cs typeface="Tajawal"/>
                <a:sym typeface="Tajawal"/>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1pPr>
            <a:lvl2pPr marL="914400" lvl="1"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2pPr>
            <a:lvl3pPr marL="1371600" lvl="2"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3pPr>
            <a:lvl4pPr marL="1828800" lvl="3"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4pPr>
            <a:lvl5pPr marL="2286000" lvl="4"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5pPr>
            <a:lvl6pPr marL="2743200" lvl="5"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6pPr>
            <a:lvl7pPr marL="3200400" lvl="6"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7pPr>
            <a:lvl8pPr marL="3657600" lvl="7"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8pPr>
            <a:lvl9pPr marL="4114800" lvl="8" indent="-304800">
              <a:lnSpc>
                <a:spcPct val="100000"/>
              </a:lnSpc>
              <a:spcBef>
                <a:spcPts val="0"/>
              </a:spcBef>
              <a:spcAft>
                <a:spcPts val="0"/>
              </a:spcAft>
              <a:buClr>
                <a:schemeClr val="dk1"/>
              </a:buClr>
              <a:buSzPts val="1200"/>
              <a:buFont typeface="Commissioner"/>
              <a:buChar char="■"/>
              <a:defRPr sz="1200">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8" r:id="rId7"/>
    <p:sldLayoutId id="2147483670" r:id="rId8"/>
    <p:sldLayoutId id="2147483671" r:id="rId9"/>
    <p:sldLayoutId id="2147483672" r:id="rId10"/>
    <p:sldLayoutId id="2147483674" r:id="rId11"/>
    <p:sldLayoutId id="2147483675" r:id="rId12"/>
    <p:sldLayoutId id="2147483676" r:id="rId13"/>
    <p:sldLayoutId id="2147483677" r:id="rId14"/>
    <p:sldLayoutId id="2147483678" r:id="rId15"/>
    <p:sldLayoutId id="214748367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7"/>
          <p:cNvPicPr preferRelativeResize="0"/>
          <p:nvPr/>
        </p:nvPicPr>
        <p:blipFill rotWithShape="1">
          <a:blip r:embed="rId3">
            <a:alphaModFix/>
          </a:blip>
          <a:srcRect r="47761" b="19916"/>
          <a:stretch/>
        </p:blipFill>
        <p:spPr>
          <a:xfrm>
            <a:off x="1" y="0"/>
            <a:ext cx="1611824" cy="1743559"/>
          </a:xfrm>
          <a:prstGeom prst="rect">
            <a:avLst/>
          </a:prstGeom>
          <a:noFill/>
          <a:ln>
            <a:noFill/>
          </a:ln>
        </p:spPr>
      </p:pic>
      <p:pic>
        <p:nvPicPr>
          <p:cNvPr id="170" name="Google Shape;170;p27"/>
          <p:cNvPicPr preferRelativeResize="0"/>
          <p:nvPr/>
        </p:nvPicPr>
        <p:blipFill rotWithShape="1">
          <a:blip r:embed="rId3">
            <a:alphaModFix/>
          </a:blip>
          <a:srcRect l="51093" t="47042"/>
          <a:stretch/>
        </p:blipFill>
        <p:spPr>
          <a:xfrm>
            <a:off x="7198963" y="3676191"/>
            <a:ext cx="1945037" cy="1463283"/>
          </a:xfrm>
          <a:prstGeom prst="rect">
            <a:avLst/>
          </a:prstGeom>
          <a:noFill/>
          <a:ln>
            <a:noFill/>
          </a:ln>
        </p:spPr>
      </p:pic>
      <p:sp>
        <p:nvSpPr>
          <p:cNvPr id="171" name="Google Shape;171;p27"/>
          <p:cNvSpPr txBox="1">
            <a:spLocks noGrp="1"/>
          </p:cNvSpPr>
          <p:nvPr>
            <p:ph type="ctrTitle"/>
          </p:nvPr>
        </p:nvSpPr>
        <p:spPr>
          <a:xfrm>
            <a:off x="420300" y="1127275"/>
            <a:ext cx="8303400" cy="16029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 sz="6100" dirty="0"/>
              <a:t>ECOLOGGING</a:t>
            </a:r>
            <a:endParaRPr sz="6100" dirty="0"/>
          </a:p>
          <a:p>
            <a:pPr marL="0" lvl="0" indent="0" algn="ctr" rtl="0">
              <a:spcBef>
                <a:spcPts val="0"/>
              </a:spcBef>
              <a:spcAft>
                <a:spcPts val="0"/>
              </a:spcAft>
              <a:buNone/>
            </a:pPr>
            <a:r>
              <a:rPr lang="en" sz="2500" b="0" dirty="0">
                <a:solidFill>
                  <a:srgbClr val="470FA7"/>
                </a:solidFill>
              </a:rPr>
              <a:t>Station Environnementale Satellite</a:t>
            </a:r>
            <a:endParaRPr sz="4000" b="0" dirty="0">
              <a:solidFill>
                <a:srgbClr val="470FA7"/>
              </a:solidFill>
            </a:endParaRPr>
          </a:p>
        </p:txBody>
      </p:sp>
      <p:sp>
        <p:nvSpPr>
          <p:cNvPr id="172" name="Google Shape;172;p27"/>
          <p:cNvSpPr txBox="1">
            <a:spLocks noGrp="1"/>
          </p:cNvSpPr>
          <p:nvPr>
            <p:ph type="subTitle" idx="1"/>
          </p:nvPr>
        </p:nvSpPr>
        <p:spPr>
          <a:xfrm>
            <a:off x="386774" y="2657987"/>
            <a:ext cx="2536975" cy="1830950"/>
          </a:xfrm>
          <a:prstGeom prst="rect">
            <a:avLst/>
          </a:prstGeom>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b="1" u="sng" dirty="0"/>
              <a:t>Réalisé par :</a:t>
            </a:r>
          </a:p>
          <a:p>
            <a:pPr marL="285750" lvl="0" indent="-107950" algn="just" rtl="0">
              <a:lnSpc>
                <a:spcPct val="150000"/>
              </a:lnSpc>
              <a:spcBef>
                <a:spcPts val="0"/>
              </a:spcBef>
              <a:spcAft>
                <a:spcPts val="0"/>
              </a:spcAft>
              <a:buFont typeface="Arial" panose="020B0604020202020204" pitchFamily="34" charset="0"/>
              <a:buChar char="•"/>
            </a:pPr>
            <a:r>
              <a:rPr lang="nn-NO" dirty="0"/>
              <a:t>AZALLAL Mohamed</a:t>
            </a:r>
          </a:p>
          <a:p>
            <a:pPr marL="285750" lvl="0" indent="-107950" algn="just" rtl="0">
              <a:lnSpc>
                <a:spcPct val="150000"/>
              </a:lnSpc>
              <a:spcBef>
                <a:spcPts val="0"/>
              </a:spcBef>
              <a:spcAft>
                <a:spcPts val="0"/>
              </a:spcAft>
              <a:buFont typeface="Arial" panose="020B0604020202020204" pitchFamily="34" charset="0"/>
              <a:buChar char="•"/>
            </a:pPr>
            <a:r>
              <a:rPr lang="nn-NO" dirty="0"/>
              <a:t>CHALAL Katia</a:t>
            </a:r>
          </a:p>
          <a:p>
            <a:pPr marL="285750" lvl="0" indent="-107950" algn="just" rtl="0">
              <a:lnSpc>
                <a:spcPct val="150000"/>
              </a:lnSpc>
              <a:spcBef>
                <a:spcPts val="0"/>
              </a:spcBef>
              <a:spcAft>
                <a:spcPts val="0"/>
              </a:spcAft>
              <a:buFont typeface="Arial" panose="020B0604020202020204" pitchFamily="34" charset="0"/>
              <a:buChar char="•"/>
            </a:pPr>
            <a:r>
              <a:rPr lang="nn-NO" dirty="0"/>
              <a:t>GOUICHICHE Hani</a:t>
            </a:r>
          </a:p>
          <a:p>
            <a:pPr marL="285750" lvl="0" indent="-107950" algn="just" rtl="0">
              <a:lnSpc>
                <a:spcPct val="150000"/>
              </a:lnSpc>
              <a:spcBef>
                <a:spcPts val="0"/>
              </a:spcBef>
              <a:spcAft>
                <a:spcPts val="0"/>
              </a:spcAft>
              <a:buFont typeface="Arial" panose="020B0604020202020204" pitchFamily="34" charset="0"/>
              <a:buChar char="•"/>
            </a:pPr>
            <a:r>
              <a:rPr lang="nn-NO" dirty="0"/>
              <a:t>MARIR Badr Eddine</a:t>
            </a:r>
          </a:p>
        </p:txBody>
      </p:sp>
      <p:sp>
        <p:nvSpPr>
          <p:cNvPr id="173" name="Google Shape;173;p27"/>
          <p:cNvSpPr txBox="1">
            <a:spLocks noGrp="1"/>
          </p:cNvSpPr>
          <p:nvPr>
            <p:ph type="subTitle" idx="1"/>
          </p:nvPr>
        </p:nvSpPr>
        <p:spPr>
          <a:xfrm>
            <a:off x="2794598" y="2657987"/>
            <a:ext cx="2455386" cy="1129800"/>
          </a:xfrm>
          <a:prstGeom prst="rect">
            <a:avLst/>
          </a:prstGeom>
          <a:ln>
            <a:noFill/>
          </a:ln>
        </p:spPr>
        <p:txBody>
          <a:bodyPr spcFirstLastPara="1" wrap="square" lIns="91425" tIns="91425" rIns="91425" bIns="91425" anchor="ctr" anchorCtr="0">
            <a:noAutofit/>
          </a:bodyPr>
          <a:lstStyle/>
          <a:p>
            <a:pPr marL="0" indent="0">
              <a:lnSpc>
                <a:spcPct val="150000"/>
              </a:lnSpc>
            </a:pPr>
            <a:r>
              <a:rPr lang="fr-FR" b="1" u="sng" dirty="0"/>
              <a:t>Encadré par :</a:t>
            </a:r>
          </a:p>
          <a:p>
            <a:pPr marL="285750" indent="-107950" algn="just">
              <a:lnSpc>
                <a:spcPct val="150000"/>
              </a:lnSpc>
              <a:buFont typeface="Arial" panose="020B0604020202020204" pitchFamily="34" charset="0"/>
              <a:buChar char="•"/>
            </a:pPr>
            <a:r>
              <a:rPr lang="fr-FR" dirty="0"/>
              <a:t>M. Pierre Bordenave</a:t>
            </a:r>
          </a:p>
          <a:p>
            <a:pPr marL="285750" indent="-107950" algn="just">
              <a:lnSpc>
                <a:spcPct val="150000"/>
              </a:lnSpc>
              <a:buFont typeface="Arial" panose="020B0604020202020204" pitchFamily="34" charset="0"/>
              <a:buChar char="•"/>
            </a:pPr>
            <a:r>
              <a:rPr lang="fr-FR" dirty="0"/>
              <a:t>M. Philippe Chaumeil</a:t>
            </a:r>
          </a:p>
        </p:txBody>
      </p:sp>
      <p:sp>
        <p:nvSpPr>
          <p:cNvPr id="174" name="Google Shape;174;p27"/>
          <p:cNvSpPr txBox="1">
            <a:spLocks noGrp="1"/>
          </p:cNvSpPr>
          <p:nvPr>
            <p:ph type="subTitle" idx="1"/>
          </p:nvPr>
        </p:nvSpPr>
        <p:spPr>
          <a:xfrm>
            <a:off x="511444" y="4733803"/>
            <a:ext cx="6775760" cy="359700"/>
          </a:xfrm>
          <a:prstGeom prst="rect">
            <a:avLst/>
          </a:prstGeom>
          <a:ln>
            <a:noFill/>
          </a:ln>
        </p:spPr>
        <p:txBody>
          <a:bodyPr spcFirstLastPara="1" wrap="square" lIns="91425" tIns="91425" rIns="91425" bIns="91425" anchor="ctr" anchorCtr="0">
            <a:noAutofit/>
          </a:bodyPr>
          <a:lstStyle/>
          <a:p>
            <a:pPr marL="0" lvl="0" indent="0" algn="ctr">
              <a:lnSpc>
                <a:spcPct val="150000"/>
              </a:lnSpc>
              <a:spcBef>
                <a:spcPts val="0"/>
              </a:spcBef>
              <a:spcAft>
                <a:spcPts val="0"/>
              </a:spcAft>
              <a:buNone/>
            </a:pPr>
            <a:r>
              <a:rPr lang="fr-FR" sz="1500" dirty="0"/>
              <a:t>M2 - Maintenance aéronautique, Parcours Systèmes embarqués (ISE)</a:t>
            </a:r>
            <a:endParaRPr sz="1500" dirty="0"/>
          </a:p>
        </p:txBody>
      </p:sp>
      <p:sp>
        <p:nvSpPr>
          <p:cNvPr id="4" name="Google Shape;173;p27">
            <a:extLst>
              <a:ext uri="{FF2B5EF4-FFF2-40B4-BE49-F238E27FC236}">
                <a16:creationId xmlns:a16="http://schemas.microsoft.com/office/drawing/2014/main" id="{F5C05034-36C2-786E-E529-063C0A9A1BA2}"/>
              </a:ext>
            </a:extLst>
          </p:cNvPr>
          <p:cNvSpPr txBox="1">
            <a:spLocks/>
          </p:cNvSpPr>
          <p:nvPr/>
        </p:nvSpPr>
        <p:spPr>
          <a:xfrm>
            <a:off x="5282736" y="2657987"/>
            <a:ext cx="2888745" cy="1928765"/>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Commissioner"/>
              <a:buNone/>
              <a:defRPr sz="1600" b="0" i="0" u="none" strike="noStrike" cap="none">
                <a:solidFill>
                  <a:schemeClr val="dk1"/>
                </a:solidFill>
                <a:latin typeface="Commissioner"/>
                <a:ea typeface="Commissioner"/>
                <a:cs typeface="Commissioner"/>
                <a:sym typeface="Commissioner"/>
              </a:defRPr>
            </a:lvl1pPr>
            <a:lvl2pPr marL="914400" marR="0" lvl="1" indent="-304800" algn="ctr" rtl="0">
              <a:lnSpc>
                <a:spcPct val="100000"/>
              </a:lnSpc>
              <a:spcBef>
                <a:spcPts val="0"/>
              </a:spcBef>
              <a:spcAft>
                <a:spcPts val="0"/>
              </a:spcAft>
              <a:buClr>
                <a:schemeClr val="dk1"/>
              </a:buClr>
              <a:buSzPts val="1800"/>
              <a:buFont typeface="Commissioner"/>
              <a:buNone/>
              <a:defRPr sz="1800" b="0" i="0" u="none" strike="noStrike" cap="none">
                <a:solidFill>
                  <a:schemeClr val="dk1"/>
                </a:solidFill>
                <a:latin typeface="Commissioner"/>
                <a:ea typeface="Commissioner"/>
                <a:cs typeface="Commissioner"/>
                <a:sym typeface="Commissioner"/>
              </a:defRPr>
            </a:lvl2pPr>
            <a:lvl3pPr marL="1371600" marR="0" lvl="2" indent="-304800" algn="ctr" rtl="0">
              <a:lnSpc>
                <a:spcPct val="100000"/>
              </a:lnSpc>
              <a:spcBef>
                <a:spcPts val="0"/>
              </a:spcBef>
              <a:spcAft>
                <a:spcPts val="0"/>
              </a:spcAft>
              <a:buClr>
                <a:schemeClr val="dk1"/>
              </a:buClr>
              <a:buSzPts val="1800"/>
              <a:buFont typeface="Commissioner"/>
              <a:buNone/>
              <a:defRPr sz="1800" b="0" i="0" u="none" strike="noStrike" cap="none">
                <a:solidFill>
                  <a:schemeClr val="dk1"/>
                </a:solidFill>
                <a:latin typeface="Commissioner"/>
                <a:ea typeface="Commissioner"/>
                <a:cs typeface="Commissioner"/>
                <a:sym typeface="Commissioner"/>
              </a:defRPr>
            </a:lvl3pPr>
            <a:lvl4pPr marL="1828800" marR="0" lvl="3" indent="-304800" algn="ctr" rtl="0">
              <a:lnSpc>
                <a:spcPct val="100000"/>
              </a:lnSpc>
              <a:spcBef>
                <a:spcPts val="0"/>
              </a:spcBef>
              <a:spcAft>
                <a:spcPts val="0"/>
              </a:spcAft>
              <a:buClr>
                <a:schemeClr val="dk1"/>
              </a:buClr>
              <a:buSzPts val="1800"/>
              <a:buFont typeface="Commissioner"/>
              <a:buNone/>
              <a:defRPr sz="1800" b="0" i="0" u="none" strike="noStrike" cap="none">
                <a:solidFill>
                  <a:schemeClr val="dk1"/>
                </a:solidFill>
                <a:latin typeface="Commissioner"/>
                <a:ea typeface="Commissioner"/>
                <a:cs typeface="Commissioner"/>
                <a:sym typeface="Commissioner"/>
              </a:defRPr>
            </a:lvl4pPr>
            <a:lvl5pPr marL="2286000" marR="0" lvl="4" indent="-304800" algn="ctr" rtl="0">
              <a:lnSpc>
                <a:spcPct val="100000"/>
              </a:lnSpc>
              <a:spcBef>
                <a:spcPts val="0"/>
              </a:spcBef>
              <a:spcAft>
                <a:spcPts val="0"/>
              </a:spcAft>
              <a:buClr>
                <a:schemeClr val="dk1"/>
              </a:buClr>
              <a:buSzPts val="1800"/>
              <a:buFont typeface="Commissioner"/>
              <a:buNone/>
              <a:defRPr sz="1800" b="0" i="0" u="none" strike="noStrike" cap="none">
                <a:solidFill>
                  <a:schemeClr val="dk1"/>
                </a:solidFill>
                <a:latin typeface="Commissioner"/>
                <a:ea typeface="Commissioner"/>
                <a:cs typeface="Commissioner"/>
                <a:sym typeface="Commissioner"/>
              </a:defRPr>
            </a:lvl5pPr>
            <a:lvl6pPr marL="2743200" marR="0" lvl="5" indent="-304800" algn="ctr" rtl="0">
              <a:lnSpc>
                <a:spcPct val="100000"/>
              </a:lnSpc>
              <a:spcBef>
                <a:spcPts val="0"/>
              </a:spcBef>
              <a:spcAft>
                <a:spcPts val="0"/>
              </a:spcAft>
              <a:buClr>
                <a:schemeClr val="dk1"/>
              </a:buClr>
              <a:buSzPts val="1800"/>
              <a:buFont typeface="Commissioner"/>
              <a:buNone/>
              <a:defRPr sz="1800" b="0" i="0" u="none" strike="noStrike" cap="none">
                <a:solidFill>
                  <a:schemeClr val="dk1"/>
                </a:solidFill>
                <a:latin typeface="Commissioner"/>
                <a:ea typeface="Commissioner"/>
                <a:cs typeface="Commissioner"/>
                <a:sym typeface="Commissioner"/>
              </a:defRPr>
            </a:lvl6pPr>
            <a:lvl7pPr marL="3200400" marR="0" lvl="6" indent="-304800" algn="ctr" rtl="0">
              <a:lnSpc>
                <a:spcPct val="100000"/>
              </a:lnSpc>
              <a:spcBef>
                <a:spcPts val="0"/>
              </a:spcBef>
              <a:spcAft>
                <a:spcPts val="0"/>
              </a:spcAft>
              <a:buClr>
                <a:schemeClr val="dk1"/>
              </a:buClr>
              <a:buSzPts val="1800"/>
              <a:buFont typeface="Commissioner"/>
              <a:buNone/>
              <a:defRPr sz="1800" b="0" i="0" u="none" strike="noStrike" cap="none">
                <a:solidFill>
                  <a:schemeClr val="dk1"/>
                </a:solidFill>
                <a:latin typeface="Commissioner"/>
                <a:ea typeface="Commissioner"/>
                <a:cs typeface="Commissioner"/>
                <a:sym typeface="Commissioner"/>
              </a:defRPr>
            </a:lvl7pPr>
            <a:lvl8pPr marL="3657600" marR="0" lvl="7" indent="-304800" algn="ctr" rtl="0">
              <a:lnSpc>
                <a:spcPct val="100000"/>
              </a:lnSpc>
              <a:spcBef>
                <a:spcPts val="0"/>
              </a:spcBef>
              <a:spcAft>
                <a:spcPts val="0"/>
              </a:spcAft>
              <a:buClr>
                <a:schemeClr val="dk1"/>
              </a:buClr>
              <a:buSzPts val="1800"/>
              <a:buFont typeface="Commissioner"/>
              <a:buNone/>
              <a:defRPr sz="1800" b="0" i="0" u="none" strike="noStrike" cap="none">
                <a:solidFill>
                  <a:schemeClr val="dk1"/>
                </a:solidFill>
                <a:latin typeface="Commissioner"/>
                <a:ea typeface="Commissioner"/>
                <a:cs typeface="Commissioner"/>
                <a:sym typeface="Commissioner"/>
              </a:defRPr>
            </a:lvl8pPr>
            <a:lvl9pPr marL="4114800" marR="0" lvl="8" indent="-304800" algn="ctr" rtl="0">
              <a:lnSpc>
                <a:spcPct val="100000"/>
              </a:lnSpc>
              <a:spcBef>
                <a:spcPts val="0"/>
              </a:spcBef>
              <a:spcAft>
                <a:spcPts val="0"/>
              </a:spcAft>
              <a:buClr>
                <a:schemeClr val="dk1"/>
              </a:buClr>
              <a:buSzPts val="1800"/>
              <a:buFont typeface="Commissioner"/>
              <a:buNone/>
              <a:defRPr sz="1800" b="0" i="0" u="none" strike="noStrike" cap="none">
                <a:solidFill>
                  <a:schemeClr val="dk1"/>
                </a:solidFill>
                <a:latin typeface="Commissioner"/>
                <a:ea typeface="Commissioner"/>
                <a:cs typeface="Commissioner"/>
                <a:sym typeface="Commissioner"/>
              </a:defRPr>
            </a:lvl9pPr>
          </a:lstStyle>
          <a:p>
            <a:pPr marL="0" indent="0">
              <a:lnSpc>
                <a:spcPct val="150000"/>
              </a:lnSpc>
            </a:pPr>
            <a:r>
              <a:rPr lang="en-US" sz="1600" spc="-1" dirty="0">
                <a:solidFill>
                  <a:srgbClr val="33353C"/>
                </a:solidFill>
                <a:latin typeface="Quicksand Bold"/>
                <a:ea typeface="Quicksand Bold"/>
                <a:cs typeface="Quicksand Bold"/>
                <a:sym typeface="Quicksand Bold"/>
              </a:rPr>
              <a:t> </a:t>
            </a:r>
            <a:r>
              <a:rPr lang="en-US" b="1" u="sng" dirty="0" err="1">
                <a:sym typeface="Quicksand Bold"/>
              </a:rPr>
              <a:t>Membres</a:t>
            </a:r>
            <a:r>
              <a:rPr lang="en-US" b="1" u="sng" dirty="0">
                <a:sym typeface="Quicksand Bold"/>
              </a:rPr>
              <a:t> du jury :</a:t>
            </a:r>
          </a:p>
          <a:p>
            <a:pPr marL="285750" indent="-107950" algn="just">
              <a:lnSpc>
                <a:spcPct val="150000"/>
              </a:lnSpc>
              <a:buFont typeface="Arial" panose="020B0604020202020204" pitchFamily="34" charset="0"/>
              <a:buChar char="•"/>
            </a:pPr>
            <a:r>
              <a:rPr lang="fr-FR" dirty="0"/>
              <a:t>M. Laurent </a:t>
            </a:r>
            <a:r>
              <a:rPr lang="fr-FR" dirty="0" err="1"/>
              <a:t>Oyhenart</a:t>
            </a:r>
            <a:endParaRPr lang="fr-FR" dirty="0"/>
          </a:p>
          <a:p>
            <a:pPr marL="285750" indent="-107950" algn="just">
              <a:lnSpc>
                <a:spcPct val="150000"/>
              </a:lnSpc>
              <a:buFont typeface="Arial" panose="020B0604020202020204" pitchFamily="34" charset="0"/>
              <a:buChar char="•"/>
            </a:pPr>
            <a:r>
              <a:rPr lang="fr-FR" dirty="0"/>
              <a:t>M. </a:t>
            </a:r>
            <a:r>
              <a:rPr lang="fr-FR" dirty="0" err="1"/>
              <a:t>Stephane</a:t>
            </a:r>
            <a:r>
              <a:rPr lang="fr-FR" dirty="0"/>
              <a:t> </a:t>
            </a:r>
            <a:r>
              <a:rPr lang="fr-FR" dirty="0" err="1"/>
              <a:t>Ygorra</a:t>
            </a:r>
            <a:endParaRPr lang="fr-FR" dirty="0"/>
          </a:p>
          <a:p>
            <a:pPr marL="285750" indent="-107950" algn="just">
              <a:lnSpc>
                <a:spcPct val="150000"/>
              </a:lnSpc>
              <a:buFont typeface="Arial" panose="020B0604020202020204" pitchFamily="34" charset="0"/>
              <a:buChar char="•"/>
            </a:pPr>
            <a:r>
              <a:rPr lang="fr-FR" dirty="0"/>
              <a:t>M. Pierre </a:t>
            </a:r>
            <a:r>
              <a:rPr lang="fr-FR" dirty="0" err="1"/>
              <a:t>Lewden</a:t>
            </a:r>
            <a:endParaRPr lang="fr-FR" dirty="0"/>
          </a:p>
          <a:p>
            <a:pPr marL="285750" indent="-107950" algn="just">
              <a:lnSpc>
                <a:spcPct val="150000"/>
              </a:lnSpc>
              <a:buFont typeface="Arial" panose="020B0604020202020204" pitchFamily="34" charset="0"/>
              <a:buChar char="•"/>
            </a:pPr>
            <a:r>
              <a:rPr lang="fr-FR" dirty="0"/>
              <a:t>M. </a:t>
            </a:r>
            <a:r>
              <a:rPr lang="fr-FR" dirty="0" err="1"/>
              <a:t>Jean-Francois</a:t>
            </a:r>
            <a:r>
              <a:rPr lang="fr-FR" dirty="0"/>
              <a:t> Bonnet</a:t>
            </a:r>
          </a:p>
        </p:txBody>
      </p:sp>
      <p:grpSp>
        <p:nvGrpSpPr>
          <p:cNvPr id="7" name="Group 6">
            <a:extLst>
              <a:ext uri="{FF2B5EF4-FFF2-40B4-BE49-F238E27FC236}">
                <a16:creationId xmlns:a16="http://schemas.microsoft.com/office/drawing/2014/main" id="{EDFAA653-12E5-140C-5F89-203787A51004}"/>
              </a:ext>
            </a:extLst>
          </p:cNvPr>
          <p:cNvGrpSpPr/>
          <p:nvPr/>
        </p:nvGrpSpPr>
        <p:grpSpPr>
          <a:xfrm>
            <a:off x="1033870" y="116436"/>
            <a:ext cx="8055886" cy="838744"/>
            <a:chOff x="1018372" y="83073"/>
            <a:chExt cx="8055886" cy="838744"/>
          </a:xfrm>
        </p:grpSpPr>
        <p:grpSp>
          <p:nvGrpSpPr>
            <p:cNvPr id="5" name="Group 4">
              <a:extLst>
                <a:ext uri="{FF2B5EF4-FFF2-40B4-BE49-F238E27FC236}">
                  <a16:creationId xmlns:a16="http://schemas.microsoft.com/office/drawing/2014/main" id="{53D3FF58-A672-5F15-DB9B-EBA088454328}"/>
                </a:ext>
              </a:extLst>
            </p:cNvPr>
            <p:cNvGrpSpPr/>
            <p:nvPr/>
          </p:nvGrpSpPr>
          <p:grpSpPr>
            <a:xfrm>
              <a:off x="3457405" y="119460"/>
              <a:ext cx="5616853" cy="765971"/>
              <a:chOff x="2635998" y="110512"/>
              <a:chExt cx="6181425" cy="842962"/>
            </a:xfrm>
          </p:grpSpPr>
          <p:pic>
            <p:nvPicPr>
              <p:cNvPr id="3" name="Picture 2">
                <a:extLst>
                  <a:ext uri="{FF2B5EF4-FFF2-40B4-BE49-F238E27FC236}">
                    <a16:creationId xmlns:a16="http://schemas.microsoft.com/office/drawing/2014/main" id="{9CAC0D0F-878C-043F-173F-1ADE79359FA8}"/>
                  </a:ext>
                </a:extLst>
              </p:cNvPr>
              <p:cNvPicPr>
                <a:picLocks noChangeAspect="1"/>
              </p:cNvPicPr>
              <p:nvPr/>
            </p:nvPicPr>
            <p:blipFill>
              <a:blip r:embed="rId4"/>
              <a:stretch>
                <a:fillRect/>
              </a:stretch>
            </p:blipFill>
            <p:spPr>
              <a:xfrm>
                <a:off x="4944889" y="471110"/>
                <a:ext cx="1526966" cy="403215"/>
              </a:xfrm>
              <a:prstGeom prst="rect">
                <a:avLst/>
              </a:prstGeom>
            </p:spPr>
          </p:pic>
          <p:pic>
            <p:nvPicPr>
              <p:cNvPr id="1028" name="Picture 4">
                <a:extLst>
                  <a:ext uri="{FF2B5EF4-FFF2-40B4-BE49-F238E27FC236}">
                    <a16:creationId xmlns:a16="http://schemas.microsoft.com/office/drawing/2014/main" id="{A7CA09E6-C51A-7C48-0B35-1D57E2A66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5676" y="186362"/>
                <a:ext cx="2191747" cy="767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EFP">
                <a:extLst>
                  <a:ext uri="{FF2B5EF4-FFF2-40B4-BE49-F238E27FC236}">
                    <a16:creationId xmlns:a16="http://schemas.microsoft.com/office/drawing/2014/main" id="{6111E318-F4BA-884B-7980-B6FB963E7D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998" y="110512"/>
                <a:ext cx="2165126" cy="78373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Image 21" descr="Une image contenant Police, Graphique, capture d’écran, logo&#10;&#10;Le contenu généré par l’IA peut être incorrect.">
              <a:extLst>
                <a:ext uri="{FF2B5EF4-FFF2-40B4-BE49-F238E27FC236}">
                  <a16:creationId xmlns:a16="http://schemas.microsoft.com/office/drawing/2014/main" id="{F14419DF-0DBC-CE99-33DF-133F7A4EFD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372" y="83073"/>
              <a:ext cx="2396412" cy="83874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4"/>
          <p:cNvSpPr txBox="1"/>
          <p:nvPr/>
        </p:nvSpPr>
        <p:spPr>
          <a:xfrm>
            <a:off x="1300275" y="438500"/>
            <a:ext cx="6226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latin typeface="Tajawal"/>
                <a:ea typeface="Tajawal"/>
                <a:cs typeface="Tajawal"/>
                <a:sym typeface="Tajawal"/>
              </a:rPr>
              <a:t>RTC DS3231 :</a:t>
            </a:r>
            <a:endParaRPr sz="2300"/>
          </a:p>
        </p:txBody>
      </p:sp>
      <p:pic>
        <p:nvPicPr>
          <p:cNvPr id="459" name="Google Shape;459;p74" title="Capture d’écran 2026-02-12 à 00.54.20.png"/>
          <p:cNvPicPr preferRelativeResize="0"/>
          <p:nvPr/>
        </p:nvPicPr>
        <p:blipFill>
          <a:blip r:embed="rId3">
            <a:alphaModFix/>
          </a:blip>
          <a:stretch>
            <a:fillRect/>
          </a:stretch>
        </p:blipFill>
        <p:spPr>
          <a:xfrm>
            <a:off x="343400" y="1262601"/>
            <a:ext cx="8216849" cy="295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5"/>
          <p:cNvSpPr txBox="1"/>
          <p:nvPr/>
        </p:nvSpPr>
        <p:spPr>
          <a:xfrm>
            <a:off x="1070300" y="423100"/>
            <a:ext cx="6226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latin typeface="Tajawal"/>
                <a:ea typeface="Tajawal"/>
                <a:cs typeface="Tajawal"/>
                <a:sym typeface="Tajawal"/>
              </a:rPr>
              <a:t>MicroSD Module V1.0 :</a:t>
            </a:r>
            <a:endParaRPr sz="2300"/>
          </a:p>
        </p:txBody>
      </p:sp>
      <p:pic>
        <p:nvPicPr>
          <p:cNvPr id="465" name="Google Shape;465;p75" title="Capture d’écran 2026-02-12 à 01.08.24.png"/>
          <p:cNvPicPr preferRelativeResize="0"/>
          <p:nvPr/>
        </p:nvPicPr>
        <p:blipFill>
          <a:blip r:embed="rId3">
            <a:alphaModFix/>
          </a:blip>
          <a:stretch>
            <a:fillRect/>
          </a:stretch>
        </p:blipFill>
        <p:spPr>
          <a:xfrm>
            <a:off x="393225" y="1463650"/>
            <a:ext cx="8195326" cy="262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6"/>
          <p:cNvSpPr txBox="1">
            <a:spLocks noGrp="1"/>
          </p:cNvSpPr>
          <p:nvPr>
            <p:ph type="title"/>
          </p:nvPr>
        </p:nvSpPr>
        <p:spPr>
          <a:xfrm>
            <a:off x="775225" y="1234425"/>
            <a:ext cx="7728300" cy="134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Prototype 1 : Conception du système avec le module KIM2</a:t>
            </a:r>
            <a:endParaRPr sz="3500"/>
          </a:p>
        </p:txBody>
      </p:sp>
      <p:pic>
        <p:nvPicPr>
          <p:cNvPr id="471" name="Google Shape;471;p76"/>
          <p:cNvPicPr preferRelativeResize="0"/>
          <p:nvPr/>
        </p:nvPicPr>
        <p:blipFill rotWithShape="1">
          <a:blip r:embed="rId3">
            <a:alphaModFix/>
          </a:blip>
          <a:srcRect l="52308" t="18639"/>
          <a:stretch/>
        </p:blipFill>
        <p:spPr>
          <a:xfrm rot="-5400000">
            <a:off x="6713463" y="-189862"/>
            <a:ext cx="2274724" cy="2586351"/>
          </a:xfrm>
          <a:prstGeom prst="rect">
            <a:avLst/>
          </a:prstGeom>
          <a:noFill/>
          <a:ln>
            <a:noFill/>
          </a:ln>
        </p:spPr>
      </p:pic>
      <p:pic>
        <p:nvPicPr>
          <p:cNvPr id="472" name="Google Shape;472;p76"/>
          <p:cNvPicPr preferRelativeResize="0"/>
          <p:nvPr/>
        </p:nvPicPr>
        <p:blipFill rotWithShape="1">
          <a:blip r:embed="rId4">
            <a:alphaModFix/>
          </a:blip>
          <a:srcRect l="51093" t="47042"/>
          <a:stretch/>
        </p:blipFill>
        <p:spPr>
          <a:xfrm flipH="1">
            <a:off x="0" y="3475125"/>
            <a:ext cx="2311700" cy="1668375"/>
          </a:xfrm>
          <a:prstGeom prst="rect">
            <a:avLst/>
          </a:prstGeom>
          <a:noFill/>
          <a:ln>
            <a:noFill/>
          </a:ln>
        </p:spPr>
      </p:pic>
      <p:sp>
        <p:nvSpPr>
          <p:cNvPr id="473" name="Google Shape;473;p76"/>
          <p:cNvSpPr txBox="1">
            <a:spLocks noGrp="1"/>
          </p:cNvSpPr>
          <p:nvPr>
            <p:ph type="title" idx="2"/>
          </p:nvPr>
        </p:nvSpPr>
        <p:spPr>
          <a:xfrm>
            <a:off x="3951800" y="2642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03</a:t>
            </a:r>
            <a:endParaRPr sz="5500"/>
          </a:p>
        </p:txBody>
      </p:sp>
      <p:pic>
        <p:nvPicPr>
          <p:cNvPr id="474" name="Google Shape;474;p76"/>
          <p:cNvPicPr preferRelativeResize="0"/>
          <p:nvPr/>
        </p:nvPicPr>
        <p:blipFill>
          <a:blip r:embed="rId5">
            <a:alphaModFix/>
          </a:blip>
          <a:stretch>
            <a:fillRect/>
          </a:stretch>
        </p:blipFill>
        <p:spPr>
          <a:xfrm>
            <a:off x="2800988" y="2581425"/>
            <a:ext cx="3818815" cy="225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7" name="Google Shape;207;p30"/>
          <p:cNvPicPr preferRelativeResize="0"/>
          <p:nvPr/>
        </p:nvPicPr>
        <p:blipFill rotWithShape="1">
          <a:blip r:embed="rId3">
            <a:alphaModFix/>
          </a:blip>
          <a:srcRect l="51093" t="47042"/>
          <a:stretch/>
        </p:blipFill>
        <p:spPr>
          <a:xfrm>
            <a:off x="7040880" y="3586479"/>
            <a:ext cx="2103120" cy="1552995"/>
          </a:xfrm>
          <a:prstGeom prst="rect">
            <a:avLst/>
          </a:prstGeom>
          <a:noFill/>
          <a:ln>
            <a:noFill/>
          </a:ln>
        </p:spPr>
      </p:pic>
      <p:sp>
        <p:nvSpPr>
          <p:cNvPr id="208" name="Google Shape;208;p30"/>
          <p:cNvSpPr txBox="1"/>
          <p:nvPr/>
        </p:nvSpPr>
        <p:spPr>
          <a:xfrm>
            <a:off x="2248076" y="535002"/>
            <a:ext cx="4647849" cy="5385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300" b="1" dirty="0">
                <a:solidFill>
                  <a:schemeClr val="dk1"/>
                </a:solidFill>
                <a:latin typeface="Tajawal"/>
                <a:ea typeface="Tajawal"/>
                <a:cs typeface="Tajawal"/>
                <a:sym typeface="Tajawal"/>
              </a:rPr>
              <a:t>Caractéristiques du KIM 2:</a:t>
            </a:r>
            <a:endParaRPr lang="fr-FR" sz="2300" dirty="0"/>
          </a:p>
        </p:txBody>
      </p:sp>
      <p:graphicFrame>
        <p:nvGraphicFramePr>
          <p:cNvPr id="6" name="Table 5">
            <a:extLst>
              <a:ext uri="{FF2B5EF4-FFF2-40B4-BE49-F238E27FC236}">
                <a16:creationId xmlns:a16="http://schemas.microsoft.com/office/drawing/2014/main" id="{0B08EF55-9944-D750-DE8B-84E7E1DABF9B}"/>
              </a:ext>
            </a:extLst>
          </p:cNvPr>
          <p:cNvGraphicFramePr>
            <a:graphicFrameLocks noGrp="1"/>
          </p:cNvGraphicFramePr>
          <p:nvPr>
            <p:extLst>
              <p:ext uri="{D42A27DB-BD31-4B8C-83A1-F6EECF244321}">
                <p14:modId xmlns:p14="http://schemas.microsoft.com/office/powerpoint/2010/main" val="193458142"/>
              </p:ext>
            </p:extLst>
          </p:nvPr>
        </p:nvGraphicFramePr>
        <p:xfrm>
          <a:off x="1216660" y="1416050"/>
          <a:ext cx="6710680" cy="2743200"/>
        </p:xfrm>
        <a:graphic>
          <a:graphicData uri="http://schemas.openxmlformats.org/drawingml/2006/table">
            <a:tbl>
              <a:tblPr firstRow="1" bandRow="1">
                <a:tableStyleId>{3B4B98B0-60AC-42C2-AFA5-B58CD77FA1E5}</a:tableStyleId>
              </a:tblPr>
              <a:tblGrid>
                <a:gridCol w="2892628">
                  <a:extLst>
                    <a:ext uri="{9D8B030D-6E8A-4147-A177-3AD203B41FA5}">
                      <a16:colId xmlns:a16="http://schemas.microsoft.com/office/drawing/2014/main" val="2858929418"/>
                    </a:ext>
                  </a:extLst>
                </a:gridCol>
                <a:gridCol w="3818052">
                  <a:extLst>
                    <a:ext uri="{9D8B030D-6E8A-4147-A177-3AD203B41FA5}">
                      <a16:colId xmlns:a16="http://schemas.microsoft.com/office/drawing/2014/main" val="3142841024"/>
                    </a:ext>
                  </a:extLst>
                </a:gridCol>
              </a:tblGrid>
              <a:tr h="206728">
                <a:tc>
                  <a:txBody>
                    <a:bodyPr/>
                    <a:lstStyle/>
                    <a:p>
                      <a:r>
                        <a:rPr lang="fr-FR" sz="1400" dirty="0"/>
                        <a:t>Type</a:t>
                      </a:r>
                    </a:p>
                  </a:txBody>
                  <a:tcPr/>
                </a:tc>
                <a:tc>
                  <a:txBody>
                    <a:bodyPr/>
                    <a:lstStyle/>
                    <a:p>
                      <a:r>
                        <a:rPr lang="fr-FR" sz="1400" b="0" dirty="0"/>
                        <a:t>Transceiver satellite bidirectionnel IoT</a:t>
                      </a:r>
                    </a:p>
                  </a:txBody>
                  <a:tcPr/>
                </a:tc>
                <a:extLst>
                  <a:ext uri="{0D108BD9-81ED-4DB2-BD59-A6C34878D82A}">
                    <a16:rowId xmlns:a16="http://schemas.microsoft.com/office/drawing/2014/main" val="2742759"/>
                  </a:ext>
                </a:extLst>
              </a:tr>
              <a:tr h="206728">
                <a:tc>
                  <a:txBody>
                    <a:bodyPr/>
                    <a:lstStyle/>
                    <a:p>
                      <a:r>
                        <a:rPr lang="fr-FR" sz="1400" b="1" i="0" u="none" strike="noStrike" cap="none" dirty="0">
                          <a:solidFill>
                            <a:schemeClr val="tx1"/>
                          </a:solidFill>
                          <a:latin typeface="+mn-lt"/>
                          <a:ea typeface="+mn-ea"/>
                          <a:cs typeface="+mn-cs"/>
                          <a:sym typeface="Arial"/>
                        </a:rPr>
                        <a:t>Réseau</a:t>
                      </a:r>
                    </a:p>
                  </a:txBody>
                  <a:tcPr/>
                </a:tc>
                <a:tc>
                  <a:txBody>
                    <a:bodyPr/>
                    <a:lstStyle/>
                    <a:p>
                      <a:r>
                        <a:rPr lang="fr-FR" sz="1400" dirty="0"/>
                        <a:t>Constellation </a:t>
                      </a:r>
                      <a:r>
                        <a:rPr lang="fr-FR" sz="1400" dirty="0" err="1"/>
                        <a:t>Kinéis</a:t>
                      </a:r>
                      <a:r>
                        <a:rPr lang="fr-FR" sz="1400" dirty="0"/>
                        <a:t> (LEO) en orbite basse.</a:t>
                      </a:r>
                    </a:p>
                  </a:txBody>
                  <a:tcPr/>
                </a:tc>
                <a:extLst>
                  <a:ext uri="{0D108BD9-81ED-4DB2-BD59-A6C34878D82A}">
                    <a16:rowId xmlns:a16="http://schemas.microsoft.com/office/drawing/2014/main" val="105471540"/>
                  </a:ext>
                </a:extLst>
              </a:tr>
              <a:tr h="206728">
                <a:tc>
                  <a:txBody>
                    <a:bodyPr/>
                    <a:lstStyle/>
                    <a:p>
                      <a:r>
                        <a:rPr lang="fr-FR" sz="1400" b="1" i="0" u="none" strike="noStrike" cap="none" dirty="0">
                          <a:solidFill>
                            <a:schemeClr val="tx1"/>
                          </a:solidFill>
                          <a:latin typeface="+mn-lt"/>
                          <a:ea typeface="+mn-ea"/>
                          <a:cs typeface="+mn-cs"/>
                          <a:sym typeface="Arial"/>
                        </a:rPr>
                        <a:t>Fréquence TX</a:t>
                      </a:r>
                    </a:p>
                  </a:txBody>
                  <a:tcPr/>
                </a:tc>
                <a:tc>
                  <a:txBody>
                    <a:bodyPr/>
                    <a:lstStyle/>
                    <a:p>
                      <a:r>
                        <a:rPr lang="fr-FR" sz="1400" dirty="0"/>
                        <a:t>399.9 – 403 MHz</a:t>
                      </a:r>
                    </a:p>
                  </a:txBody>
                  <a:tcPr/>
                </a:tc>
                <a:extLst>
                  <a:ext uri="{0D108BD9-81ED-4DB2-BD59-A6C34878D82A}">
                    <a16:rowId xmlns:a16="http://schemas.microsoft.com/office/drawing/2014/main" val="2688935107"/>
                  </a:ext>
                </a:extLst>
              </a:tr>
              <a:tr h="206728">
                <a:tc>
                  <a:txBody>
                    <a:bodyPr/>
                    <a:lstStyle/>
                    <a:p>
                      <a:r>
                        <a:rPr lang="fr-FR" sz="1400" b="1" i="0" u="none" strike="noStrike" cap="none" dirty="0">
                          <a:solidFill>
                            <a:schemeClr val="tx1"/>
                          </a:solidFill>
                          <a:latin typeface="+mn-lt"/>
                          <a:ea typeface="+mn-ea"/>
                          <a:cs typeface="+mn-cs"/>
                          <a:sym typeface="Arial"/>
                        </a:rPr>
                        <a:t>Puissance émission</a:t>
                      </a:r>
                    </a:p>
                  </a:txBody>
                  <a:tcPr/>
                </a:tc>
                <a:tc>
                  <a:txBody>
                    <a:bodyPr/>
                    <a:lstStyle/>
                    <a:p>
                      <a:r>
                        <a:rPr lang="fr-FR" sz="1400" dirty="0"/>
                        <a:t>27 dBm (≈ 500 mW)</a:t>
                      </a:r>
                    </a:p>
                  </a:txBody>
                  <a:tcPr/>
                </a:tc>
                <a:extLst>
                  <a:ext uri="{0D108BD9-81ED-4DB2-BD59-A6C34878D82A}">
                    <a16:rowId xmlns:a16="http://schemas.microsoft.com/office/drawing/2014/main" val="1991109682"/>
                  </a:ext>
                </a:extLst>
              </a:tr>
              <a:tr h="206728">
                <a:tc>
                  <a:txBody>
                    <a:bodyPr/>
                    <a:lstStyle/>
                    <a:p>
                      <a:r>
                        <a:rPr lang="fr-FR" sz="1400" b="1" i="0" u="none" strike="noStrike" cap="none" dirty="0">
                          <a:solidFill>
                            <a:schemeClr val="tx1"/>
                          </a:solidFill>
                          <a:latin typeface="+mn-lt"/>
                          <a:ea typeface="+mn-ea"/>
                          <a:cs typeface="+mn-cs"/>
                          <a:sym typeface="Arial"/>
                        </a:rPr>
                        <a:t>Modulations TX</a:t>
                      </a:r>
                    </a:p>
                  </a:txBody>
                  <a:tcPr/>
                </a:tc>
                <a:tc>
                  <a:txBody>
                    <a:bodyPr/>
                    <a:lstStyle/>
                    <a:p>
                      <a:r>
                        <a:rPr lang="fr-FR" sz="1400" dirty="0"/>
                        <a:t>LDK / LDA2 / VLDA4</a:t>
                      </a:r>
                    </a:p>
                  </a:txBody>
                  <a:tcPr/>
                </a:tc>
                <a:extLst>
                  <a:ext uri="{0D108BD9-81ED-4DB2-BD59-A6C34878D82A}">
                    <a16:rowId xmlns:a16="http://schemas.microsoft.com/office/drawing/2014/main" val="3315949672"/>
                  </a:ext>
                </a:extLst>
              </a:tr>
              <a:tr h="206728">
                <a:tc>
                  <a:txBody>
                    <a:bodyPr/>
                    <a:lstStyle/>
                    <a:p>
                      <a:r>
                        <a:rPr lang="fr-FR" sz="1400" b="1" i="0" u="none" strike="noStrike" cap="none" dirty="0">
                          <a:solidFill>
                            <a:schemeClr val="tx1"/>
                          </a:solidFill>
                          <a:latin typeface="+mn-lt"/>
                          <a:ea typeface="+mn-ea"/>
                          <a:cs typeface="+mn-cs"/>
                          <a:sym typeface="Arial"/>
                        </a:rPr>
                        <a:t>Débit TX</a:t>
                      </a:r>
                    </a:p>
                  </a:txBody>
                  <a:tcPr/>
                </a:tc>
                <a:tc>
                  <a:txBody>
                    <a:bodyPr/>
                    <a:lstStyle/>
                    <a:p>
                      <a:r>
                        <a:rPr lang="fr-FR" sz="1400" dirty="0"/>
                        <a:t>200 – 400 bits/s</a:t>
                      </a:r>
                    </a:p>
                  </a:txBody>
                  <a:tcPr/>
                </a:tc>
                <a:extLst>
                  <a:ext uri="{0D108BD9-81ED-4DB2-BD59-A6C34878D82A}">
                    <a16:rowId xmlns:a16="http://schemas.microsoft.com/office/drawing/2014/main" val="2655605034"/>
                  </a:ext>
                </a:extLst>
              </a:tr>
              <a:tr h="206728">
                <a:tc>
                  <a:txBody>
                    <a:bodyPr/>
                    <a:lstStyle/>
                    <a:p>
                      <a:r>
                        <a:rPr lang="fr-FR" sz="1400" b="1" i="0" u="none" strike="noStrike" cap="none" dirty="0">
                          <a:solidFill>
                            <a:schemeClr val="tx1"/>
                          </a:solidFill>
                          <a:latin typeface="+mn-lt"/>
                          <a:ea typeface="+mn-ea"/>
                          <a:cs typeface="+mn-cs"/>
                          <a:sym typeface="Arial"/>
                        </a:rPr>
                        <a:t>Taille </a:t>
                      </a:r>
                      <a:r>
                        <a:rPr lang="fr-FR" sz="1400" b="1" i="0" u="none" strike="noStrike" cap="none" dirty="0" err="1">
                          <a:solidFill>
                            <a:schemeClr val="tx1"/>
                          </a:solidFill>
                          <a:latin typeface="+mn-lt"/>
                          <a:ea typeface="+mn-ea"/>
                          <a:cs typeface="+mn-cs"/>
                          <a:sym typeface="Arial"/>
                        </a:rPr>
                        <a:t>payload</a:t>
                      </a:r>
                      <a:endParaRPr lang="fr-FR" sz="1400" b="1" i="0" u="none" strike="noStrike" cap="none" dirty="0">
                        <a:solidFill>
                          <a:schemeClr val="tx1"/>
                        </a:solidFill>
                        <a:latin typeface="+mn-lt"/>
                        <a:ea typeface="+mn-ea"/>
                        <a:cs typeface="+mn-cs"/>
                        <a:sym typeface="Arial"/>
                      </a:endParaRPr>
                    </a:p>
                  </a:txBody>
                  <a:tcPr/>
                </a:tc>
                <a:tc>
                  <a:txBody>
                    <a:bodyPr/>
                    <a:lstStyle/>
                    <a:p>
                      <a:r>
                        <a:rPr lang="fr-FR" dirty="0"/>
                        <a:t>4 à 24 Bytes (selon modulation)</a:t>
                      </a:r>
                      <a:endParaRPr lang="fr-FR" sz="1400" dirty="0"/>
                    </a:p>
                  </a:txBody>
                  <a:tcPr/>
                </a:tc>
                <a:extLst>
                  <a:ext uri="{0D108BD9-81ED-4DB2-BD59-A6C34878D82A}">
                    <a16:rowId xmlns:a16="http://schemas.microsoft.com/office/drawing/2014/main" val="707036646"/>
                  </a:ext>
                </a:extLst>
              </a:tr>
              <a:tr h="206728">
                <a:tc>
                  <a:txBody>
                    <a:bodyPr/>
                    <a:lstStyle/>
                    <a:p>
                      <a:r>
                        <a:rPr lang="fr-FR" sz="1400" b="1" i="0" u="none" strike="noStrike" cap="none" dirty="0">
                          <a:solidFill>
                            <a:schemeClr val="tx1"/>
                          </a:solidFill>
                          <a:latin typeface="+mn-lt"/>
                          <a:ea typeface="+mn-ea"/>
                          <a:cs typeface="+mn-cs"/>
                          <a:sym typeface="Arial"/>
                        </a:rPr>
                        <a:t>Interface</a:t>
                      </a:r>
                    </a:p>
                  </a:txBody>
                  <a:tcPr/>
                </a:tc>
                <a:tc>
                  <a:txBody>
                    <a:bodyPr/>
                    <a:lstStyle/>
                    <a:p>
                      <a:r>
                        <a:rPr lang="fr-FR" dirty="0"/>
                        <a:t>UART 3.3V (9600 bauds)</a:t>
                      </a:r>
                      <a:endParaRPr lang="fr-FR" sz="1400" dirty="0"/>
                    </a:p>
                  </a:txBody>
                  <a:tcPr/>
                </a:tc>
                <a:extLst>
                  <a:ext uri="{0D108BD9-81ED-4DB2-BD59-A6C34878D82A}">
                    <a16:rowId xmlns:a16="http://schemas.microsoft.com/office/drawing/2014/main" val="3272369005"/>
                  </a:ext>
                </a:extLst>
              </a:tr>
              <a:tr h="206728">
                <a:tc>
                  <a:txBody>
                    <a:bodyPr/>
                    <a:lstStyle/>
                    <a:p>
                      <a:r>
                        <a:rPr lang="fr-FR" sz="1400" b="1" i="0" u="none" strike="noStrike" cap="none" dirty="0">
                          <a:solidFill>
                            <a:schemeClr val="tx1"/>
                          </a:solidFill>
                          <a:latin typeface="+mn-lt"/>
                          <a:ea typeface="+mn-ea"/>
                          <a:cs typeface="+mn-cs"/>
                          <a:sym typeface="Arial"/>
                        </a:rPr>
                        <a:t>Température fonctionnement</a:t>
                      </a:r>
                    </a:p>
                  </a:txBody>
                  <a:tcPr/>
                </a:tc>
                <a:tc>
                  <a:txBody>
                    <a:bodyPr/>
                    <a:lstStyle/>
                    <a:p>
                      <a:r>
                        <a:rPr lang="fr-FR" dirty="0"/>
                        <a:t>-40°C à +85°C</a:t>
                      </a:r>
                      <a:endParaRPr lang="fr-FR" sz="1400" dirty="0"/>
                    </a:p>
                  </a:txBody>
                  <a:tcPr/>
                </a:tc>
                <a:extLst>
                  <a:ext uri="{0D108BD9-81ED-4DB2-BD59-A6C34878D82A}">
                    <a16:rowId xmlns:a16="http://schemas.microsoft.com/office/drawing/2014/main" val="3993064069"/>
                  </a:ext>
                </a:extLst>
              </a:tr>
            </a:tbl>
          </a:graphicData>
        </a:graphic>
      </p:graphicFrame>
    </p:spTree>
    <p:extLst>
      <p:ext uri="{BB962C8B-B14F-4D97-AF65-F5344CB8AC3E}">
        <p14:creationId xmlns:p14="http://schemas.microsoft.com/office/powerpoint/2010/main" val="91349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9" name="TextBox 8">
            <a:extLst>
              <a:ext uri="{FF2B5EF4-FFF2-40B4-BE49-F238E27FC236}">
                <a16:creationId xmlns:a16="http://schemas.microsoft.com/office/drawing/2014/main" id="{70921527-BFA7-9A5B-0B42-58C34B748959}"/>
              </a:ext>
            </a:extLst>
          </p:cNvPr>
          <p:cNvSpPr txBox="1"/>
          <p:nvPr/>
        </p:nvSpPr>
        <p:spPr>
          <a:xfrm>
            <a:off x="1663844" y="307398"/>
            <a:ext cx="5816312"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a:buNone/>
              <a:defRPr sz="2300" b="1">
                <a:solidFill>
                  <a:schemeClr val="dk1"/>
                </a:solidFill>
                <a:latin typeface="Tajawal"/>
                <a:ea typeface="Tajawal"/>
                <a:cs typeface="Tajawal"/>
              </a:defRPr>
            </a:lvl1pPr>
          </a:lstStyle>
          <a:p>
            <a:r>
              <a:rPr lang="fr-FR" dirty="0"/>
              <a:t>Fonctionnement de l’envoi des données :</a:t>
            </a:r>
          </a:p>
        </p:txBody>
      </p:sp>
      <p:pic>
        <p:nvPicPr>
          <p:cNvPr id="11" name="Picture 10">
            <a:extLst>
              <a:ext uri="{FF2B5EF4-FFF2-40B4-BE49-F238E27FC236}">
                <a16:creationId xmlns:a16="http://schemas.microsoft.com/office/drawing/2014/main" id="{2EE31B7A-A11C-F812-4146-80059A9C4945}"/>
              </a:ext>
            </a:extLst>
          </p:cNvPr>
          <p:cNvPicPr>
            <a:picLocks noChangeAspect="1"/>
          </p:cNvPicPr>
          <p:nvPr/>
        </p:nvPicPr>
        <p:blipFill>
          <a:blip r:embed="rId3"/>
          <a:stretch>
            <a:fillRect/>
          </a:stretch>
        </p:blipFill>
        <p:spPr>
          <a:xfrm>
            <a:off x="568052" y="758537"/>
            <a:ext cx="8454438" cy="4191866"/>
          </a:xfrm>
          <a:prstGeom prst="rect">
            <a:avLst/>
          </a:prstGeom>
        </p:spPr>
      </p:pic>
      <p:pic>
        <p:nvPicPr>
          <p:cNvPr id="207" name="Google Shape;207;p30"/>
          <p:cNvPicPr preferRelativeResize="0"/>
          <p:nvPr/>
        </p:nvPicPr>
        <p:blipFill rotWithShape="1">
          <a:blip r:embed="rId4">
            <a:alphaModFix/>
          </a:blip>
          <a:srcRect l="51093" t="47042"/>
          <a:stretch/>
        </p:blipFill>
        <p:spPr>
          <a:xfrm>
            <a:off x="6837218" y="3397827"/>
            <a:ext cx="2306782" cy="1741648"/>
          </a:xfrm>
          <a:prstGeom prst="rect">
            <a:avLst/>
          </a:prstGeom>
          <a:noFill/>
          <a:ln>
            <a:noFill/>
          </a:ln>
        </p:spPr>
      </p:pic>
      <p:pic>
        <p:nvPicPr>
          <p:cNvPr id="13" name="Picture 12">
            <a:extLst>
              <a:ext uri="{FF2B5EF4-FFF2-40B4-BE49-F238E27FC236}">
                <a16:creationId xmlns:a16="http://schemas.microsoft.com/office/drawing/2014/main" id="{BC4204A9-F428-0E86-CDF0-2A8FAE0EF201}"/>
              </a:ext>
            </a:extLst>
          </p:cNvPr>
          <p:cNvPicPr>
            <a:picLocks noChangeAspect="1"/>
          </p:cNvPicPr>
          <p:nvPr/>
        </p:nvPicPr>
        <p:blipFill rotWithShape="1">
          <a:blip r:embed="rId5"/>
          <a:srcRect t="10458"/>
          <a:stretch/>
        </p:blipFill>
        <p:spPr>
          <a:xfrm>
            <a:off x="2704252" y="1928319"/>
            <a:ext cx="4132966" cy="1852301"/>
          </a:xfrm>
          <a:prstGeom prst="rect">
            <a:avLst/>
          </a:prstGeom>
        </p:spPr>
      </p:pic>
    </p:spTree>
    <p:extLst>
      <p:ext uri="{BB962C8B-B14F-4D97-AF65-F5344CB8AC3E}">
        <p14:creationId xmlns:p14="http://schemas.microsoft.com/office/powerpoint/2010/main" val="346428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9" name="TextBox 8">
            <a:extLst>
              <a:ext uri="{FF2B5EF4-FFF2-40B4-BE49-F238E27FC236}">
                <a16:creationId xmlns:a16="http://schemas.microsoft.com/office/drawing/2014/main" id="{70921527-BFA7-9A5B-0B42-58C34B748959}"/>
              </a:ext>
            </a:extLst>
          </p:cNvPr>
          <p:cNvSpPr txBox="1"/>
          <p:nvPr/>
        </p:nvSpPr>
        <p:spPr>
          <a:xfrm>
            <a:off x="1301461" y="245053"/>
            <a:ext cx="7530812"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a:buNone/>
              <a:defRPr sz="2300" b="1">
                <a:solidFill>
                  <a:schemeClr val="dk1"/>
                </a:solidFill>
                <a:latin typeface="Tajawal"/>
                <a:ea typeface="Tajawal"/>
                <a:cs typeface="Tajawal"/>
              </a:defRPr>
            </a:lvl1pPr>
          </a:lstStyle>
          <a:p>
            <a:r>
              <a:rPr lang="fr-FR" dirty="0"/>
              <a:t>Partie serveur : réception et visualisation des données </a:t>
            </a:r>
          </a:p>
        </p:txBody>
      </p:sp>
      <p:pic>
        <p:nvPicPr>
          <p:cNvPr id="207" name="Google Shape;207;p30"/>
          <p:cNvPicPr preferRelativeResize="0"/>
          <p:nvPr/>
        </p:nvPicPr>
        <p:blipFill rotWithShape="1">
          <a:blip r:embed="rId3">
            <a:alphaModFix/>
          </a:blip>
          <a:srcRect l="51093" t="47042"/>
          <a:stretch/>
        </p:blipFill>
        <p:spPr>
          <a:xfrm>
            <a:off x="6837218" y="3397827"/>
            <a:ext cx="2306782" cy="1741648"/>
          </a:xfrm>
          <a:prstGeom prst="rect">
            <a:avLst/>
          </a:prstGeom>
          <a:noFill/>
          <a:ln>
            <a:noFill/>
          </a:ln>
        </p:spPr>
      </p:pic>
      <p:sp>
        <p:nvSpPr>
          <p:cNvPr id="5" name="TextBox 4">
            <a:extLst>
              <a:ext uri="{FF2B5EF4-FFF2-40B4-BE49-F238E27FC236}">
                <a16:creationId xmlns:a16="http://schemas.microsoft.com/office/drawing/2014/main" id="{8B88150D-F611-979D-367F-298FB73FDFC9}"/>
              </a:ext>
            </a:extLst>
          </p:cNvPr>
          <p:cNvSpPr txBox="1"/>
          <p:nvPr/>
        </p:nvSpPr>
        <p:spPr>
          <a:xfrm>
            <a:off x="539752" y="3082565"/>
            <a:ext cx="3804284" cy="1815882"/>
          </a:xfrm>
          <a:prstGeom prst="rect">
            <a:avLst/>
          </a:prstGeom>
          <a:noFill/>
        </p:spPr>
        <p:txBody>
          <a:bodyPr wrap="square">
            <a:spAutoFit/>
          </a:bodyPr>
          <a:lstStyle/>
          <a:p>
            <a:r>
              <a:rPr lang="fr-FR" b="1" dirty="0">
                <a:solidFill>
                  <a:schemeClr val="dk1"/>
                </a:solidFill>
                <a:latin typeface="Commissioner"/>
                <a:sym typeface="Commissioner"/>
              </a:rPr>
              <a:t>Rôle de la partie serveur  :</a:t>
            </a:r>
          </a:p>
          <a:p>
            <a:pPr marL="285750" indent="-109538">
              <a:buFont typeface="Arial" panose="020B0604020202020204" pitchFamily="34" charset="0"/>
              <a:buChar char="•"/>
            </a:pPr>
            <a:r>
              <a:rPr lang="fr-FR" dirty="0">
                <a:solidFill>
                  <a:schemeClr val="dk1"/>
                </a:solidFill>
                <a:latin typeface="Commissioner"/>
                <a:sym typeface="Commissioner"/>
              </a:rPr>
              <a:t>Récupérer automatiquement les données depuis CLS</a:t>
            </a:r>
          </a:p>
          <a:p>
            <a:pPr marL="285750" indent="-109538">
              <a:buFont typeface="Arial" panose="020B0604020202020204" pitchFamily="34" charset="0"/>
              <a:buChar char="•"/>
            </a:pPr>
            <a:r>
              <a:rPr lang="fr-FR" dirty="0">
                <a:solidFill>
                  <a:schemeClr val="dk1"/>
                </a:solidFill>
                <a:latin typeface="Commissioner"/>
                <a:sym typeface="Commissioner"/>
              </a:rPr>
              <a:t>Décoder les trames hexadécimales</a:t>
            </a:r>
          </a:p>
          <a:p>
            <a:pPr marL="285750" indent="-109538">
              <a:buFont typeface="Arial" panose="020B0604020202020204" pitchFamily="34" charset="0"/>
              <a:buChar char="•"/>
            </a:pPr>
            <a:r>
              <a:rPr lang="fr-FR" dirty="0">
                <a:solidFill>
                  <a:schemeClr val="dk1"/>
                </a:solidFill>
                <a:latin typeface="Commissioner"/>
                <a:sym typeface="Commissioner"/>
              </a:rPr>
              <a:t>Convertir les valeurs en unités lisibles</a:t>
            </a:r>
          </a:p>
          <a:p>
            <a:pPr marL="285750" indent="-109538">
              <a:buFont typeface="Arial" panose="020B0604020202020204" pitchFamily="34" charset="0"/>
              <a:buChar char="•"/>
            </a:pPr>
            <a:r>
              <a:rPr lang="fr-FR" dirty="0">
                <a:solidFill>
                  <a:schemeClr val="dk1"/>
                </a:solidFill>
                <a:latin typeface="Commissioner"/>
                <a:sym typeface="Commissioner"/>
              </a:rPr>
              <a:t>Stocker les données</a:t>
            </a:r>
          </a:p>
          <a:p>
            <a:pPr marL="285750" indent="-109538">
              <a:buFont typeface="Arial" panose="020B0604020202020204" pitchFamily="34" charset="0"/>
              <a:buChar char="•"/>
            </a:pPr>
            <a:r>
              <a:rPr lang="fr-FR" dirty="0">
                <a:solidFill>
                  <a:schemeClr val="dk1"/>
                </a:solidFill>
                <a:latin typeface="Commissioner"/>
                <a:sym typeface="Commissioner"/>
              </a:rPr>
              <a:t>Afficher les mesures sous forme de graphiques</a:t>
            </a:r>
          </a:p>
        </p:txBody>
      </p:sp>
      <p:sp>
        <p:nvSpPr>
          <p:cNvPr id="17" name="TextBox 16">
            <a:extLst>
              <a:ext uri="{FF2B5EF4-FFF2-40B4-BE49-F238E27FC236}">
                <a16:creationId xmlns:a16="http://schemas.microsoft.com/office/drawing/2014/main" id="{9EA5BF2E-206B-6023-B98B-3791503056B7}"/>
              </a:ext>
            </a:extLst>
          </p:cNvPr>
          <p:cNvSpPr txBox="1"/>
          <p:nvPr/>
        </p:nvSpPr>
        <p:spPr>
          <a:xfrm>
            <a:off x="4344036" y="3397827"/>
            <a:ext cx="4799964" cy="1169551"/>
          </a:xfrm>
          <a:prstGeom prst="rect">
            <a:avLst/>
          </a:prstGeom>
          <a:noFill/>
        </p:spPr>
        <p:txBody>
          <a:bodyPr wrap="square">
            <a:spAutoFit/>
          </a:bodyPr>
          <a:lstStyle/>
          <a:p>
            <a:r>
              <a:rPr lang="fr-FR" b="1" dirty="0">
                <a:solidFill>
                  <a:schemeClr val="dk1"/>
                </a:solidFill>
                <a:latin typeface="Commissioner"/>
              </a:rPr>
              <a:t>Technologies utilisées :</a:t>
            </a:r>
          </a:p>
          <a:p>
            <a:pPr marL="285750" indent="-109538">
              <a:buFont typeface="Arial" panose="020B0604020202020204" pitchFamily="34" charset="0"/>
              <a:buChar char="•"/>
            </a:pPr>
            <a:r>
              <a:rPr lang="fr-FR" dirty="0">
                <a:solidFill>
                  <a:schemeClr val="dk1"/>
                </a:solidFill>
                <a:latin typeface="Commissioner"/>
              </a:rPr>
              <a:t>API CLS (récupération automatique)</a:t>
            </a:r>
          </a:p>
          <a:p>
            <a:pPr marL="285750" indent="-109538">
              <a:buFont typeface="Arial" panose="020B0604020202020204" pitchFamily="34" charset="0"/>
              <a:buChar char="•"/>
            </a:pPr>
            <a:r>
              <a:rPr lang="fr-FR" dirty="0">
                <a:solidFill>
                  <a:schemeClr val="dk1"/>
                </a:solidFill>
                <a:latin typeface="Commissioner"/>
              </a:rPr>
              <a:t>Script Python</a:t>
            </a:r>
          </a:p>
          <a:p>
            <a:pPr marL="285750" indent="-109538">
              <a:buFont typeface="Arial" panose="020B0604020202020204" pitchFamily="34" charset="0"/>
              <a:buChar char="•"/>
            </a:pPr>
            <a:r>
              <a:rPr lang="fr-FR" dirty="0">
                <a:solidFill>
                  <a:schemeClr val="dk1"/>
                </a:solidFill>
                <a:latin typeface="Commissioner"/>
              </a:rPr>
              <a:t>Base de données SQLite</a:t>
            </a:r>
          </a:p>
          <a:p>
            <a:pPr marL="285750" indent="-109538">
              <a:buFont typeface="Arial" panose="020B0604020202020204" pitchFamily="34" charset="0"/>
              <a:buChar char="•"/>
            </a:pPr>
            <a:r>
              <a:rPr lang="fr-FR" dirty="0">
                <a:solidFill>
                  <a:schemeClr val="dk1"/>
                </a:solidFill>
                <a:latin typeface="Commissioner"/>
              </a:rPr>
              <a:t>Interface Web (Flask + graphiques)</a:t>
            </a:r>
          </a:p>
        </p:txBody>
      </p:sp>
      <p:pic>
        <p:nvPicPr>
          <p:cNvPr id="18" name="Picture 17">
            <a:extLst>
              <a:ext uri="{FF2B5EF4-FFF2-40B4-BE49-F238E27FC236}">
                <a16:creationId xmlns:a16="http://schemas.microsoft.com/office/drawing/2014/main" id="{0463ACFC-26CB-6886-7B1C-6329005DD3EF}"/>
              </a:ext>
            </a:extLst>
          </p:cNvPr>
          <p:cNvPicPr>
            <a:picLocks noChangeAspect="1"/>
          </p:cNvPicPr>
          <p:nvPr/>
        </p:nvPicPr>
        <p:blipFill rotWithShape="1">
          <a:blip r:embed="rId4"/>
          <a:srcRect l="1283" t="10458" r="2158"/>
          <a:stretch/>
        </p:blipFill>
        <p:spPr>
          <a:xfrm>
            <a:off x="4074160" y="783632"/>
            <a:ext cx="4953000" cy="2298933"/>
          </a:xfrm>
          <a:prstGeom prst="rect">
            <a:avLst/>
          </a:prstGeom>
        </p:spPr>
      </p:pic>
      <p:pic>
        <p:nvPicPr>
          <p:cNvPr id="20" name="Picture 19">
            <a:extLst>
              <a:ext uri="{FF2B5EF4-FFF2-40B4-BE49-F238E27FC236}">
                <a16:creationId xmlns:a16="http://schemas.microsoft.com/office/drawing/2014/main" id="{5841B632-2639-6FE9-E74D-2A3B96815AE2}"/>
              </a:ext>
            </a:extLst>
          </p:cNvPr>
          <p:cNvPicPr>
            <a:picLocks noChangeAspect="1"/>
          </p:cNvPicPr>
          <p:nvPr/>
        </p:nvPicPr>
        <p:blipFill rotWithShape="1">
          <a:blip r:embed="rId5"/>
          <a:srcRect t="16090" r="40000"/>
          <a:stretch/>
        </p:blipFill>
        <p:spPr>
          <a:xfrm>
            <a:off x="116840" y="1077805"/>
            <a:ext cx="3804284" cy="1710587"/>
          </a:xfrm>
          <a:prstGeom prst="rect">
            <a:avLst/>
          </a:prstGeom>
        </p:spPr>
      </p:pic>
    </p:spTree>
    <p:extLst>
      <p:ext uri="{BB962C8B-B14F-4D97-AF65-F5344CB8AC3E}">
        <p14:creationId xmlns:p14="http://schemas.microsoft.com/office/powerpoint/2010/main" val="1287490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7" name="Picture 6">
            <a:extLst>
              <a:ext uri="{FF2B5EF4-FFF2-40B4-BE49-F238E27FC236}">
                <a16:creationId xmlns:a16="http://schemas.microsoft.com/office/drawing/2014/main" id="{A4F89A52-EC43-1005-7C8E-0A0873396C4B}"/>
              </a:ext>
            </a:extLst>
          </p:cNvPr>
          <p:cNvPicPr>
            <a:picLocks noChangeAspect="1"/>
          </p:cNvPicPr>
          <p:nvPr/>
        </p:nvPicPr>
        <p:blipFill rotWithShape="1">
          <a:blip r:embed="rId3"/>
          <a:srcRect l="1161" t="1121"/>
          <a:stretch/>
        </p:blipFill>
        <p:spPr>
          <a:xfrm>
            <a:off x="1004841" y="654627"/>
            <a:ext cx="7423187" cy="4355493"/>
          </a:xfrm>
          <a:prstGeom prst="rect">
            <a:avLst/>
          </a:prstGeom>
        </p:spPr>
      </p:pic>
      <p:pic>
        <p:nvPicPr>
          <p:cNvPr id="207" name="Google Shape;207;p30"/>
          <p:cNvPicPr preferRelativeResize="0"/>
          <p:nvPr/>
        </p:nvPicPr>
        <p:blipFill rotWithShape="1">
          <a:blip r:embed="rId4">
            <a:alphaModFix/>
          </a:blip>
          <a:srcRect l="51093" t="47042"/>
          <a:stretch/>
        </p:blipFill>
        <p:spPr>
          <a:xfrm>
            <a:off x="6837218" y="3397827"/>
            <a:ext cx="2306782" cy="1741648"/>
          </a:xfrm>
          <a:prstGeom prst="rect">
            <a:avLst/>
          </a:prstGeom>
          <a:noFill/>
          <a:ln>
            <a:noFill/>
          </a:ln>
        </p:spPr>
      </p:pic>
      <p:sp>
        <p:nvSpPr>
          <p:cNvPr id="9" name="TextBox 8">
            <a:extLst>
              <a:ext uri="{FF2B5EF4-FFF2-40B4-BE49-F238E27FC236}">
                <a16:creationId xmlns:a16="http://schemas.microsoft.com/office/drawing/2014/main" id="{70921527-BFA7-9A5B-0B42-58C34B748959}"/>
              </a:ext>
            </a:extLst>
          </p:cNvPr>
          <p:cNvSpPr txBox="1"/>
          <p:nvPr/>
        </p:nvSpPr>
        <p:spPr>
          <a:xfrm>
            <a:off x="2267816" y="116048"/>
            <a:ext cx="4608368"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a:buNone/>
              <a:defRPr sz="2300" b="1">
                <a:solidFill>
                  <a:schemeClr val="dk1"/>
                </a:solidFill>
                <a:latin typeface="Tajawal"/>
                <a:ea typeface="Tajawal"/>
                <a:cs typeface="Tajawal"/>
              </a:defRPr>
            </a:lvl1pPr>
          </a:lstStyle>
          <a:p>
            <a:r>
              <a:rPr lang="fr-FR" dirty="0"/>
              <a:t>Diagramme d’état du système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7" name="Google Shape;207;p30"/>
          <p:cNvPicPr preferRelativeResize="0"/>
          <p:nvPr/>
        </p:nvPicPr>
        <p:blipFill rotWithShape="1">
          <a:blip r:embed="rId3">
            <a:alphaModFix/>
          </a:blip>
          <a:srcRect l="51093" t="47042"/>
          <a:stretch/>
        </p:blipFill>
        <p:spPr>
          <a:xfrm>
            <a:off x="6837218" y="3397827"/>
            <a:ext cx="2306782" cy="1741648"/>
          </a:xfrm>
          <a:prstGeom prst="rect">
            <a:avLst/>
          </a:prstGeom>
          <a:noFill/>
          <a:ln>
            <a:noFill/>
          </a:ln>
        </p:spPr>
      </p:pic>
      <p:sp>
        <p:nvSpPr>
          <p:cNvPr id="9" name="TextBox 8">
            <a:extLst>
              <a:ext uri="{FF2B5EF4-FFF2-40B4-BE49-F238E27FC236}">
                <a16:creationId xmlns:a16="http://schemas.microsoft.com/office/drawing/2014/main" id="{70921527-BFA7-9A5B-0B42-58C34B748959}"/>
              </a:ext>
            </a:extLst>
          </p:cNvPr>
          <p:cNvSpPr txBox="1"/>
          <p:nvPr/>
        </p:nvSpPr>
        <p:spPr>
          <a:xfrm>
            <a:off x="1418388" y="248128"/>
            <a:ext cx="6307224"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a:buNone/>
              <a:defRPr sz="2300" b="1">
                <a:solidFill>
                  <a:schemeClr val="dk1"/>
                </a:solidFill>
                <a:latin typeface="Tajawal"/>
                <a:ea typeface="Tajawal"/>
                <a:cs typeface="Tajawal"/>
              </a:defRPr>
            </a:lvl1pPr>
          </a:lstStyle>
          <a:p>
            <a:r>
              <a:rPr lang="fr-FR" dirty="0"/>
              <a:t>Prototype 1 avec KIM2 :</a:t>
            </a:r>
          </a:p>
        </p:txBody>
      </p:sp>
      <p:pic>
        <p:nvPicPr>
          <p:cNvPr id="3" name="Picture 2">
            <a:extLst>
              <a:ext uri="{FF2B5EF4-FFF2-40B4-BE49-F238E27FC236}">
                <a16:creationId xmlns:a16="http://schemas.microsoft.com/office/drawing/2014/main" id="{5BD14B9E-996E-38F0-053D-EC6B894A83B7}"/>
              </a:ext>
            </a:extLst>
          </p:cNvPr>
          <p:cNvPicPr>
            <a:picLocks noChangeAspect="1"/>
          </p:cNvPicPr>
          <p:nvPr/>
        </p:nvPicPr>
        <p:blipFill>
          <a:blip r:embed="rId4"/>
          <a:stretch>
            <a:fillRect/>
          </a:stretch>
        </p:blipFill>
        <p:spPr>
          <a:xfrm rot="16200000">
            <a:off x="2652242" y="689010"/>
            <a:ext cx="3839516" cy="43568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787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7" name="Google Shape;207;p30"/>
          <p:cNvPicPr preferRelativeResize="0"/>
          <p:nvPr/>
        </p:nvPicPr>
        <p:blipFill rotWithShape="1">
          <a:blip r:embed="rId3">
            <a:alphaModFix/>
          </a:blip>
          <a:srcRect l="51093" t="47042"/>
          <a:stretch/>
        </p:blipFill>
        <p:spPr>
          <a:xfrm>
            <a:off x="7796980" y="4090219"/>
            <a:ext cx="1347019" cy="1049256"/>
          </a:xfrm>
          <a:prstGeom prst="rect">
            <a:avLst/>
          </a:prstGeom>
          <a:noFill/>
          <a:ln>
            <a:noFill/>
          </a:ln>
        </p:spPr>
      </p:pic>
      <p:sp>
        <p:nvSpPr>
          <p:cNvPr id="9" name="TextBox 8">
            <a:extLst>
              <a:ext uri="{FF2B5EF4-FFF2-40B4-BE49-F238E27FC236}">
                <a16:creationId xmlns:a16="http://schemas.microsoft.com/office/drawing/2014/main" id="{70921527-BFA7-9A5B-0B42-58C34B748959}"/>
              </a:ext>
            </a:extLst>
          </p:cNvPr>
          <p:cNvSpPr txBox="1"/>
          <p:nvPr/>
        </p:nvSpPr>
        <p:spPr>
          <a:xfrm>
            <a:off x="1418388" y="248128"/>
            <a:ext cx="6307224"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a:buNone/>
              <a:defRPr sz="2300" b="1">
                <a:solidFill>
                  <a:schemeClr val="dk1"/>
                </a:solidFill>
                <a:latin typeface="Tajawal"/>
                <a:ea typeface="Tajawal"/>
                <a:cs typeface="Tajawal"/>
              </a:defRPr>
            </a:lvl1pPr>
          </a:lstStyle>
          <a:p>
            <a:r>
              <a:rPr lang="fr-FR" dirty="0"/>
              <a:t>Validation expérimentale du système :</a:t>
            </a:r>
          </a:p>
        </p:txBody>
      </p:sp>
      <p:pic>
        <p:nvPicPr>
          <p:cNvPr id="8" name="Picture 7">
            <a:extLst>
              <a:ext uri="{FF2B5EF4-FFF2-40B4-BE49-F238E27FC236}">
                <a16:creationId xmlns:a16="http://schemas.microsoft.com/office/drawing/2014/main" id="{AF66C002-EA68-FE32-39C7-4CCE20ECD7A9}"/>
              </a:ext>
            </a:extLst>
          </p:cNvPr>
          <p:cNvPicPr>
            <a:picLocks noChangeAspect="1"/>
          </p:cNvPicPr>
          <p:nvPr/>
        </p:nvPicPr>
        <p:blipFill>
          <a:blip r:embed="rId4"/>
          <a:stretch>
            <a:fillRect/>
          </a:stretch>
        </p:blipFill>
        <p:spPr>
          <a:xfrm>
            <a:off x="1743508" y="664585"/>
            <a:ext cx="5378652" cy="1472175"/>
          </a:xfrm>
          <a:prstGeom prst="rect">
            <a:avLst/>
          </a:prstGeom>
        </p:spPr>
      </p:pic>
      <p:pic>
        <p:nvPicPr>
          <p:cNvPr id="11" name="Picture 10">
            <a:extLst>
              <a:ext uri="{FF2B5EF4-FFF2-40B4-BE49-F238E27FC236}">
                <a16:creationId xmlns:a16="http://schemas.microsoft.com/office/drawing/2014/main" id="{0EFB6FCB-7149-1406-4AD2-C440969D1E6C}"/>
              </a:ext>
            </a:extLst>
          </p:cNvPr>
          <p:cNvPicPr>
            <a:picLocks noChangeAspect="1"/>
          </p:cNvPicPr>
          <p:nvPr/>
        </p:nvPicPr>
        <p:blipFill>
          <a:blip r:embed="rId5"/>
          <a:stretch>
            <a:fillRect/>
          </a:stretch>
        </p:blipFill>
        <p:spPr>
          <a:xfrm>
            <a:off x="1524000" y="2171405"/>
            <a:ext cx="6421120" cy="2723967"/>
          </a:xfrm>
          <a:prstGeom prst="rect">
            <a:avLst/>
          </a:prstGeom>
        </p:spPr>
      </p:pic>
    </p:spTree>
    <p:extLst>
      <p:ext uri="{BB962C8B-B14F-4D97-AF65-F5344CB8AC3E}">
        <p14:creationId xmlns:p14="http://schemas.microsoft.com/office/powerpoint/2010/main" val="283612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7" name="Google Shape;207;p30"/>
          <p:cNvPicPr preferRelativeResize="0"/>
          <p:nvPr/>
        </p:nvPicPr>
        <p:blipFill rotWithShape="1">
          <a:blip r:embed="rId3">
            <a:alphaModFix/>
          </a:blip>
          <a:srcRect l="51093" t="47042"/>
          <a:stretch/>
        </p:blipFill>
        <p:spPr>
          <a:xfrm>
            <a:off x="7796980" y="4090219"/>
            <a:ext cx="1347019" cy="1049256"/>
          </a:xfrm>
          <a:prstGeom prst="rect">
            <a:avLst/>
          </a:prstGeom>
          <a:noFill/>
          <a:ln>
            <a:noFill/>
          </a:ln>
        </p:spPr>
      </p:pic>
      <p:sp>
        <p:nvSpPr>
          <p:cNvPr id="9" name="TextBox 8">
            <a:extLst>
              <a:ext uri="{FF2B5EF4-FFF2-40B4-BE49-F238E27FC236}">
                <a16:creationId xmlns:a16="http://schemas.microsoft.com/office/drawing/2014/main" id="{70921527-BFA7-9A5B-0B42-58C34B748959}"/>
              </a:ext>
            </a:extLst>
          </p:cNvPr>
          <p:cNvSpPr txBox="1"/>
          <p:nvPr/>
        </p:nvSpPr>
        <p:spPr>
          <a:xfrm>
            <a:off x="1418388" y="248128"/>
            <a:ext cx="6307224" cy="5385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gn="ctr">
              <a:buNone/>
              <a:defRPr sz="2300" b="1">
                <a:solidFill>
                  <a:schemeClr val="dk1"/>
                </a:solidFill>
                <a:latin typeface="Tajawal"/>
                <a:ea typeface="Tajawal"/>
                <a:cs typeface="Tajawal"/>
              </a:defRPr>
            </a:lvl1pPr>
          </a:lstStyle>
          <a:p>
            <a:r>
              <a:rPr lang="fr-FR" dirty="0"/>
              <a:t>Validation expérimentale du système :</a:t>
            </a:r>
          </a:p>
        </p:txBody>
      </p:sp>
      <p:pic>
        <p:nvPicPr>
          <p:cNvPr id="6" name="Picture 5">
            <a:extLst>
              <a:ext uri="{FF2B5EF4-FFF2-40B4-BE49-F238E27FC236}">
                <a16:creationId xmlns:a16="http://schemas.microsoft.com/office/drawing/2014/main" id="{F8E48D8E-84AB-8226-1254-55635339E317}"/>
              </a:ext>
            </a:extLst>
          </p:cNvPr>
          <p:cNvPicPr>
            <a:picLocks noChangeAspect="1"/>
          </p:cNvPicPr>
          <p:nvPr/>
        </p:nvPicPr>
        <p:blipFill rotWithShape="1">
          <a:blip r:embed="rId4"/>
          <a:srcRect t="9793" r="1654"/>
          <a:stretch/>
        </p:blipFill>
        <p:spPr>
          <a:xfrm>
            <a:off x="1548683" y="2192985"/>
            <a:ext cx="6046634" cy="2806363"/>
          </a:xfrm>
          <a:prstGeom prst="rect">
            <a:avLst/>
          </a:prstGeom>
        </p:spPr>
      </p:pic>
      <p:pic>
        <p:nvPicPr>
          <p:cNvPr id="8" name="Picture 7">
            <a:extLst>
              <a:ext uri="{FF2B5EF4-FFF2-40B4-BE49-F238E27FC236}">
                <a16:creationId xmlns:a16="http://schemas.microsoft.com/office/drawing/2014/main" id="{AF66C002-EA68-FE32-39C7-4CCE20ECD7A9}"/>
              </a:ext>
            </a:extLst>
          </p:cNvPr>
          <p:cNvPicPr>
            <a:picLocks noChangeAspect="1"/>
          </p:cNvPicPr>
          <p:nvPr/>
        </p:nvPicPr>
        <p:blipFill>
          <a:blip r:embed="rId5"/>
          <a:stretch>
            <a:fillRect/>
          </a:stretch>
        </p:blipFill>
        <p:spPr>
          <a:xfrm>
            <a:off x="1743508" y="664585"/>
            <a:ext cx="5378652" cy="1472175"/>
          </a:xfrm>
          <a:prstGeom prst="rect">
            <a:avLst/>
          </a:prstGeom>
        </p:spPr>
      </p:pic>
    </p:spTree>
    <p:extLst>
      <p:ext uri="{BB962C8B-B14F-4D97-AF65-F5344CB8AC3E}">
        <p14:creationId xmlns:p14="http://schemas.microsoft.com/office/powerpoint/2010/main" val="3737740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6"/>
          <p:cNvSpPr txBox="1">
            <a:spLocks noGrp="1"/>
          </p:cNvSpPr>
          <p:nvPr>
            <p:ph type="title"/>
          </p:nvPr>
        </p:nvSpPr>
        <p:spPr>
          <a:xfrm>
            <a:off x="720000" y="444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Plan :</a:t>
            </a:r>
            <a:endParaRPr b="0">
              <a:solidFill>
                <a:schemeClr val="accent1"/>
              </a:solidFill>
            </a:endParaRPr>
          </a:p>
        </p:txBody>
      </p:sp>
      <p:sp>
        <p:nvSpPr>
          <p:cNvPr id="399" name="Google Shape;399;p66"/>
          <p:cNvSpPr txBox="1">
            <a:spLocks noGrp="1"/>
          </p:cNvSpPr>
          <p:nvPr>
            <p:ph type="title" idx="2"/>
          </p:nvPr>
        </p:nvSpPr>
        <p:spPr>
          <a:xfrm>
            <a:off x="2287063" y="1633275"/>
            <a:ext cx="66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00" name="Google Shape;400;p66"/>
          <p:cNvSpPr txBox="1">
            <a:spLocks noGrp="1"/>
          </p:cNvSpPr>
          <p:nvPr>
            <p:ph type="title" idx="3"/>
          </p:nvPr>
        </p:nvSpPr>
        <p:spPr>
          <a:xfrm>
            <a:off x="6495569" y="3370571"/>
            <a:ext cx="66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01" name="Google Shape;401;p66"/>
          <p:cNvSpPr txBox="1">
            <a:spLocks noGrp="1"/>
          </p:cNvSpPr>
          <p:nvPr>
            <p:ph type="title" idx="4"/>
          </p:nvPr>
        </p:nvSpPr>
        <p:spPr>
          <a:xfrm>
            <a:off x="6495563" y="1626550"/>
            <a:ext cx="666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02" name="Google Shape;402;p66"/>
          <p:cNvSpPr txBox="1">
            <a:spLocks noGrp="1"/>
          </p:cNvSpPr>
          <p:nvPr>
            <p:ph type="title" idx="6"/>
          </p:nvPr>
        </p:nvSpPr>
        <p:spPr>
          <a:xfrm>
            <a:off x="2302663" y="3423215"/>
            <a:ext cx="6348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03" name="Google Shape;403;p66"/>
          <p:cNvSpPr txBox="1">
            <a:spLocks noGrp="1"/>
          </p:cNvSpPr>
          <p:nvPr>
            <p:ph type="subTitle" idx="1"/>
          </p:nvPr>
        </p:nvSpPr>
        <p:spPr>
          <a:xfrm>
            <a:off x="1467325" y="2132775"/>
            <a:ext cx="2305500" cy="87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Contexte général du projet</a:t>
            </a:r>
            <a:endParaRPr/>
          </a:p>
        </p:txBody>
      </p:sp>
      <p:sp>
        <p:nvSpPr>
          <p:cNvPr id="404" name="Google Shape;404;p66"/>
          <p:cNvSpPr txBox="1">
            <a:spLocks noGrp="1"/>
          </p:cNvSpPr>
          <p:nvPr>
            <p:ph type="subTitle" idx="8"/>
          </p:nvPr>
        </p:nvSpPr>
        <p:spPr>
          <a:xfrm>
            <a:off x="5675813" y="2126050"/>
            <a:ext cx="2305500" cy="6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Architecture du système</a:t>
            </a:r>
            <a:endParaRPr/>
          </a:p>
        </p:txBody>
      </p:sp>
      <p:sp>
        <p:nvSpPr>
          <p:cNvPr id="405" name="Google Shape;405;p66"/>
          <p:cNvSpPr txBox="1">
            <a:spLocks noGrp="1"/>
          </p:cNvSpPr>
          <p:nvPr>
            <p:ph type="subTitle" idx="9"/>
          </p:nvPr>
        </p:nvSpPr>
        <p:spPr>
          <a:xfrm>
            <a:off x="720033" y="3922725"/>
            <a:ext cx="3800100" cy="6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Réalisation pratique &amp; résultats</a:t>
            </a:r>
            <a:endParaRPr/>
          </a:p>
        </p:txBody>
      </p:sp>
      <p:sp>
        <p:nvSpPr>
          <p:cNvPr id="406" name="Google Shape;406;p66"/>
          <p:cNvSpPr txBox="1">
            <a:spLocks noGrp="1"/>
          </p:cNvSpPr>
          <p:nvPr>
            <p:ph type="subTitle" idx="13"/>
          </p:nvPr>
        </p:nvSpPr>
        <p:spPr>
          <a:xfrm>
            <a:off x="5157275" y="3870125"/>
            <a:ext cx="3342600" cy="100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 et perspective d’amélioration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3"/>
          <p:cNvSpPr txBox="1">
            <a:spLocks noGrp="1"/>
          </p:cNvSpPr>
          <p:nvPr>
            <p:ph type="title"/>
          </p:nvPr>
        </p:nvSpPr>
        <p:spPr>
          <a:xfrm>
            <a:off x="775225" y="2217625"/>
            <a:ext cx="7728300" cy="134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Prototype 2 : Conception du système avec le module </a:t>
            </a:r>
            <a:r>
              <a:rPr lang="en" sz="3000"/>
              <a:t>SMD Wing</a:t>
            </a:r>
            <a:endParaRPr sz="3500"/>
          </a:p>
        </p:txBody>
      </p:sp>
      <p:pic>
        <p:nvPicPr>
          <p:cNvPr id="527" name="Google Shape;527;p83"/>
          <p:cNvPicPr preferRelativeResize="0"/>
          <p:nvPr/>
        </p:nvPicPr>
        <p:blipFill rotWithShape="1">
          <a:blip r:embed="rId3">
            <a:alphaModFix/>
          </a:blip>
          <a:srcRect l="52308" t="18639"/>
          <a:stretch/>
        </p:blipFill>
        <p:spPr>
          <a:xfrm rot="-5400000">
            <a:off x="6713463" y="-189862"/>
            <a:ext cx="2274724" cy="2586351"/>
          </a:xfrm>
          <a:prstGeom prst="rect">
            <a:avLst/>
          </a:prstGeom>
          <a:noFill/>
          <a:ln>
            <a:noFill/>
          </a:ln>
        </p:spPr>
      </p:pic>
      <p:pic>
        <p:nvPicPr>
          <p:cNvPr id="528" name="Google Shape;528;p83"/>
          <p:cNvPicPr preferRelativeResize="0"/>
          <p:nvPr/>
        </p:nvPicPr>
        <p:blipFill rotWithShape="1">
          <a:blip r:embed="rId4">
            <a:alphaModFix/>
          </a:blip>
          <a:srcRect l="51093" t="47042"/>
          <a:stretch/>
        </p:blipFill>
        <p:spPr>
          <a:xfrm flipH="1">
            <a:off x="0" y="3475125"/>
            <a:ext cx="2311700" cy="1668375"/>
          </a:xfrm>
          <a:prstGeom prst="rect">
            <a:avLst/>
          </a:prstGeom>
          <a:noFill/>
          <a:ln>
            <a:noFill/>
          </a:ln>
        </p:spPr>
      </p:pic>
      <p:sp>
        <p:nvSpPr>
          <p:cNvPr id="529" name="Google Shape;529;p83"/>
          <p:cNvSpPr txBox="1">
            <a:spLocks noGrp="1"/>
          </p:cNvSpPr>
          <p:nvPr>
            <p:ph type="title" idx="2"/>
          </p:nvPr>
        </p:nvSpPr>
        <p:spPr>
          <a:xfrm>
            <a:off x="3951800" y="1247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04</a:t>
            </a:r>
            <a:endParaRPr sz="5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4"/>
          <p:cNvSpPr>
            <a:spLocks noGrp="1"/>
          </p:cNvSpPr>
          <p:nvPr>
            <p:ph type="pic" idx="2"/>
          </p:nvPr>
        </p:nvSpPr>
        <p:spPr>
          <a:xfrm>
            <a:off x="5250300" y="1074600"/>
            <a:ext cx="3893700" cy="4068900"/>
          </a:xfrm>
          <a:prstGeom prst="triangle">
            <a:avLst>
              <a:gd name="adj" fmla="val 50000"/>
            </a:avLst>
          </a:prstGeom>
        </p:spPr>
      </p:sp>
      <p:sp>
        <p:nvSpPr>
          <p:cNvPr id="535" name="Google Shape;535;p84"/>
          <p:cNvSpPr txBox="1">
            <a:spLocks noGrp="1"/>
          </p:cNvSpPr>
          <p:nvPr>
            <p:ph type="title"/>
          </p:nvPr>
        </p:nvSpPr>
        <p:spPr>
          <a:xfrm>
            <a:off x="1172500" y="309100"/>
            <a:ext cx="7419000" cy="10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Prototype 2: Conception du système avec le module SMD Wing</a:t>
            </a:r>
            <a:endParaRPr/>
          </a:p>
        </p:txBody>
      </p:sp>
      <p:sp>
        <p:nvSpPr>
          <p:cNvPr id="536" name="Google Shape;536;p84"/>
          <p:cNvSpPr txBox="1">
            <a:spLocks noGrp="1"/>
          </p:cNvSpPr>
          <p:nvPr>
            <p:ph type="body" idx="1"/>
          </p:nvPr>
        </p:nvSpPr>
        <p:spPr>
          <a:xfrm>
            <a:off x="715100" y="2312675"/>
            <a:ext cx="5416200" cy="18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37" name="Google Shape;537;p84" title="SMD_wing.png"/>
          <p:cNvPicPr preferRelativeResize="0"/>
          <p:nvPr/>
        </p:nvPicPr>
        <p:blipFill>
          <a:blip r:embed="rId3">
            <a:alphaModFix/>
          </a:blip>
          <a:stretch>
            <a:fillRect/>
          </a:stretch>
        </p:blipFill>
        <p:spPr>
          <a:xfrm>
            <a:off x="850113" y="1456450"/>
            <a:ext cx="5514975" cy="3305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5"/>
          <p:cNvSpPr>
            <a:spLocks noGrp="1"/>
          </p:cNvSpPr>
          <p:nvPr>
            <p:ph type="pic" idx="2"/>
          </p:nvPr>
        </p:nvSpPr>
        <p:spPr>
          <a:xfrm>
            <a:off x="5250300" y="1074600"/>
            <a:ext cx="3893700" cy="4068900"/>
          </a:xfrm>
          <a:prstGeom prst="triangle">
            <a:avLst>
              <a:gd name="adj" fmla="val 50000"/>
            </a:avLst>
          </a:prstGeom>
        </p:spPr>
      </p:sp>
      <p:sp>
        <p:nvSpPr>
          <p:cNvPr id="543" name="Google Shape;543;p85"/>
          <p:cNvSpPr txBox="1">
            <a:spLocks noGrp="1"/>
          </p:cNvSpPr>
          <p:nvPr>
            <p:ph type="title"/>
          </p:nvPr>
        </p:nvSpPr>
        <p:spPr>
          <a:xfrm>
            <a:off x="2965650" y="505300"/>
            <a:ext cx="3982200" cy="10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Phase de tests </a:t>
            </a:r>
            <a:endParaRPr/>
          </a:p>
          <a:p>
            <a:pPr marL="0" lvl="0" indent="0" algn="l" rtl="0">
              <a:spcBef>
                <a:spcPts val="0"/>
              </a:spcBef>
              <a:spcAft>
                <a:spcPts val="0"/>
              </a:spcAft>
              <a:buNone/>
            </a:pPr>
            <a:endParaRPr/>
          </a:p>
        </p:txBody>
      </p:sp>
      <p:pic>
        <p:nvPicPr>
          <p:cNvPr id="544" name="Google Shape;544;p85" title="9f0447e4-be5a-49db-b738-e19b0d22db64.jpeg"/>
          <p:cNvPicPr preferRelativeResize="0"/>
          <p:nvPr/>
        </p:nvPicPr>
        <p:blipFill>
          <a:blip r:embed="rId3">
            <a:alphaModFix/>
          </a:blip>
          <a:stretch>
            <a:fillRect/>
          </a:stretch>
        </p:blipFill>
        <p:spPr>
          <a:xfrm>
            <a:off x="862650" y="1262525"/>
            <a:ext cx="6864748" cy="359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6"/>
          <p:cNvSpPr>
            <a:spLocks noGrp="1"/>
          </p:cNvSpPr>
          <p:nvPr>
            <p:ph type="pic" idx="2"/>
          </p:nvPr>
        </p:nvSpPr>
        <p:spPr>
          <a:xfrm>
            <a:off x="5250300" y="1074600"/>
            <a:ext cx="3893700" cy="4068900"/>
          </a:xfrm>
          <a:prstGeom prst="triangle">
            <a:avLst>
              <a:gd name="adj" fmla="val 50000"/>
            </a:avLst>
          </a:prstGeom>
        </p:spPr>
      </p:sp>
      <p:sp>
        <p:nvSpPr>
          <p:cNvPr id="550" name="Google Shape;550;p86"/>
          <p:cNvSpPr txBox="1">
            <a:spLocks noGrp="1"/>
          </p:cNvSpPr>
          <p:nvPr>
            <p:ph type="title"/>
          </p:nvPr>
        </p:nvSpPr>
        <p:spPr>
          <a:xfrm>
            <a:off x="2869900" y="-12600"/>
            <a:ext cx="3982200" cy="10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Résultat</a:t>
            </a:r>
            <a:endParaRPr/>
          </a:p>
        </p:txBody>
      </p:sp>
      <p:pic>
        <p:nvPicPr>
          <p:cNvPr id="551" name="Google Shape;551;p86" title="Erreur.png"/>
          <p:cNvPicPr preferRelativeResize="0"/>
          <p:nvPr/>
        </p:nvPicPr>
        <p:blipFill>
          <a:blip r:embed="rId3">
            <a:alphaModFix/>
          </a:blip>
          <a:stretch>
            <a:fillRect/>
          </a:stretch>
        </p:blipFill>
        <p:spPr>
          <a:xfrm>
            <a:off x="1429775" y="1602588"/>
            <a:ext cx="5558501" cy="32356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7"/>
          <p:cNvSpPr txBox="1">
            <a:spLocks noGrp="1"/>
          </p:cNvSpPr>
          <p:nvPr>
            <p:ph type="title"/>
          </p:nvPr>
        </p:nvSpPr>
        <p:spPr>
          <a:xfrm>
            <a:off x="775225" y="2164700"/>
            <a:ext cx="7728300" cy="134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Conclusion et perspective d’amélioration</a:t>
            </a:r>
            <a:endParaRPr sz="3500"/>
          </a:p>
        </p:txBody>
      </p:sp>
      <p:pic>
        <p:nvPicPr>
          <p:cNvPr id="557" name="Google Shape;557;p87"/>
          <p:cNvPicPr preferRelativeResize="0"/>
          <p:nvPr/>
        </p:nvPicPr>
        <p:blipFill rotWithShape="1">
          <a:blip r:embed="rId3">
            <a:alphaModFix/>
          </a:blip>
          <a:srcRect l="52308" t="18639"/>
          <a:stretch/>
        </p:blipFill>
        <p:spPr>
          <a:xfrm rot="-5400000">
            <a:off x="6713463" y="-189862"/>
            <a:ext cx="2274724" cy="2586351"/>
          </a:xfrm>
          <a:prstGeom prst="rect">
            <a:avLst/>
          </a:prstGeom>
          <a:noFill/>
          <a:ln>
            <a:noFill/>
          </a:ln>
        </p:spPr>
      </p:pic>
      <p:pic>
        <p:nvPicPr>
          <p:cNvPr id="558" name="Google Shape;558;p87"/>
          <p:cNvPicPr preferRelativeResize="0"/>
          <p:nvPr/>
        </p:nvPicPr>
        <p:blipFill rotWithShape="1">
          <a:blip r:embed="rId4">
            <a:alphaModFix/>
          </a:blip>
          <a:srcRect l="51093" t="47042"/>
          <a:stretch/>
        </p:blipFill>
        <p:spPr>
          <a:xfrm flipH="1">
            <a:off x="0" y="3475125"/>
            <a:ext cx="2311700" cy="1668375"/>
          </a:xfrm>
          <a:prstGeom prst="rect">
            <a:avLst/>
          </a:prstGeom>
          <a:noFill/>
          <a:ln>
            <a:noFill/>
          </a:ln>
        </p:spPr>
      </p:pic>
      <p:sp>
        <p:nvSpPr>
          <p:cNvPr id="559" name="Google Shape;559;p87"/>
          <p:cNvSpPr txBox="1">
            <a:spLocks noGrp="1"/>
          </p:cNvSpPr>
          <p:nvPr>
            <p:ph type="title" idx="2"/>
          </p:nvPr>
        </p:nvSpPr>
        <p:spPr>
          <a:xfrm>
            <a:off x="4080625" y="1174463"/>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05</a:t>
            </a:r>
            <a:endParaRPr sz="55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88"/>
          <p:cNvPicPr preferRelativeResize="0"/>
          <p:nvPr/>
        </p:nvPicPr>
        <p:blipFill rotWithShape="1">
          <a:blip r:embed="rId3">
            <a:alphaModFix/>
          </a:blip>
          <a:srcRect r="46856" b="15661"/>
          <a:stretch/>
        </p:blipFill>
        <p:spPr>
          <a:xfrm flipH="1">
            <a:off x="6679027" y="0"/>
            <a:ext cx="2464973" cy="2607225"/>
          </a:xfrm>
          <a:prstGeom prst="rect">
            <a:avLst/>
          </a:prstGeom>
          <a:noFill/>
          <a:ln>
            <a:noFill/>
          </a:ln>
        </p:spPr>
      </p:pic>
      <p:sp>
        <p:nvSpPr>
          <p:cNvPr id="565" name="Google Shape;565;p88"/>
          <p:cNvSpPr txBox="1"/>
          <p:nvPr/>
        </p:nvSpPr>
        <p:spPr>
          <a:xfrm>
            <a:off x="1137725" y="1235425"/>
            <a:ext cx="6997500" cy="2124000"/>
          </a:xfrm>
          <a:prstGeom prst="rect">
            <a:avLst/>
          </a:prstGeom>
          <a:noFill/>
          <a:ln>
            <a:noFill/>
          </a:ln>
        </p:spPr>
        <p:txBody>
          <a:bodyPr spcFirstLastPara="1" wrap="square" lIns="91425" tIns="91425" rIns="91425" bIns="91425" anchor="t" anchorCtr="0">
            <a:spAutoFit/>
          </a:bodyPr>
          <a:lstStyle/>
          <a:p>
            <a:pPr marL="285750" marR="0" lvl="0" indent="-109537" algn="l" rtl="0">
              <a:lnSpc>
                <a:spcPct val="100000"/>
              </a:lnSpc>
              <a:spcBef>
                <a:spcPts val="0"/>
              </a:spcBef>
              <a:spcAft>
                <a:spcPts val="0"/>
              </a:spcAft>
              <a:buSzPts val="1400"/>
              <a:buChar char="•"/>
            </a:pPr>
            <a:r>
              <a:rPr lang="en">
                <a:solidFill>
                  <a:schemeClr val="dk1"/>
                </a:solidFill>
                <a:latin typeface="Commissioner"/>
                <a:ea typeface="Commissioner"/>
                <a:cs typeface="Commissioner"/>
                <a:sym typeface="Commissioner"/>
              </a:rPr>
              <a:t>Transmission satellite fonctionnelle.</a:t>
            </a:r>
            <a:br>
              <a:rPr lang="en">
                <a:solidFill>
                  <a:schemeClr val="dk1"/>
                </a:solidFill>
                <a:latin typeface="Commissioner"/>
                <a:ea typeface="Commissioner"/>
                <a:cs typeface="Commissioner"/>
                <a:sym typeface="Commissioner"/>
              </a:rPr>
            </a:br>
            <a:endParaRPr>
              <a:solidFill>
                <a:schemeClr val="dk1"/>
              </a:solidFill>
              <a:latin typeface="Commissioner"/>
              <a:ea typeface="Commissioner"/>
              <a:cs typeface="Commissioner"/>
              <a:sym typeface="Commissioner"/>
            </a:endParaRPr>
          </a:p>
          <a:p>
            <a:pPr marL="285750" marR="0" lvl="0" indent="-109537" algn="l" rtl="0">
              <a:lnSpc>
                <a:spcPct val="100000"/>
              </a:lnSpc>
              <a:spcBef>
                <a:spcPts val="0"/>
              </a:spcBef>
              <a:spcAft>
                <a:spcPts val="0"/>
              </a:spcAft>
              <a:buSzPts val="1400"/>
              <a:buChar char="•"/>
            </a:pPr>
            <a:r>
              <a:rPr lang="en">
                <a:solidFill>
                  <a:schemeClr val="dk1"/>
                </a:solidFill>
                <a:latin typeface="Commissioner"/>
                <a:ea typeface="Commissioner"/>
                <a:cs typeface="Commissioner"/>
                <a:sym typeface="Commissioner"/>
              </a:rPr>
              <a:t>Chaîne complète validée (Capteurs → Satellite → Serveur → Dashboard)</a:t>
            </a:r>
            <a:br>
              <a:rPr lang="en">
                <a:solidFill>
                  <a:schemeClr val="dk1"/>
                </a:solidFill>
                <a:latin typeface="Commissioner"/>
                <a:ea typeface="Commissioner"/>
                <a:cs typeface="Commissioner"/>
                <a:sym typeface="Commissioner"/>
              </a:rPr>
            </a:br>
            <a:endParaRPr>
              <a:solidFill>
                <a:schemeClr val="dk1"/>
              </a:solidFill>
              <a:latin typeface="Commissioner"/>
              <a:ea typeface="Commissioner"/>
              <a:cs typeface="Commissioner"/>
              <a:sym typeface="Commissioner"/>
            </a:endParaRPr>
          </a:p>
          <a:p>
            <a:pPr marL="285750" marR="0" lvl="0" indent="-109537" algn="l" rtl="0">
              <a:lnSpc>
                <a:spcPct val="100000"/>
              </a:lnSpc>
              <a:spcBef>
                <a:spcPts val="0"/>
              </a:spcBef>
              <a:spcAft>
                <a:spcPts val="0"/>
              </a:spcAft>
              <a:buSzPts val="1400"/>
              <a:buChar char="•"/>
            </a:pPr>
            <a:r>
              <a:rPr lang="en">
                <a:solidFill>
                  <a:schemeClr val="dk1"/>
                </a:solidFill>
                <a:latin typeface="Commissioner"/>
                <a:ea typeface="Commissioner"/>
                <a:cs typeface="Commissioner"/>
                <a:sym typeface="Commissioner"/>
              </a:rPr>
              <a:t>Visualisation des données en temps réel</a:t>
            </a:r>
            <a:br>
              <a:rPr lang="en">
                <a:solidFill>
                  <a:schemeClr val="dk1"/>
                </a:solidFill>
                <a:latin typeface="Commissioner"/>
                <a:ea typeface="Commissioner"/>
                <a:cs typeface="Commissioner"/>
                <a:sym typeface="Commissioner"/>
              </a:rPr>
            </a:br>
            <a:endParaRPr>
              <a:solidFill>
                <a:schemeClr val="dk1"/>
              </a:solidFill>
              <a:latin typeface="Commissioner"/>
              <a:ea typeface="Commissioner"/>
              <a:cs typeface="Commissioner"/>
              <a:sym typeface="Commissioner"/>
            </a:endParaRPr>
          </a:p>
          <a:p>
            <a:pPr marL="285750" marR="0" lvl="0" indent="-109537" algn="l" rtl="0">
              <a:lnSpc>
                <a:spcPct val="100000"/>
              </a:lnSpc>
              <a:spcBef>
                <a:spcPts val="0"/>
              </a:spcBef>
              <a:spcAft>
                <a:spcPts val="0"/>
              </a:spcAft>
              <a:buSzPts val="1400"/>
              <a:buChar char="•"/>
            </a:pPr>
            <a:r>
              <a:rPr lang="en">
                <a:solidFill>
                  <a:schemeClr val="dk1"/>
                </a:solidFill>
                <a:latin typeface="Commissioner"/>
                <a:ea typeface="Commissioner"/>
                <a:cs typeface="Commissioner"/>
                <a:sym typeface="Commissioner"/>
              </a:rPr>
              <a:t>Architecture évolutive et modulaire</a:t>
            </a:r>
            <a:br>
              <a:rPr lang="en">
                <a:solidFill>
                  <a:schemeClr val="dk1"/>
                </a:solidFill>
                <a:latin typeface="Commissioner"/>
                <a:ea typeface="Commissioner"/>
                <a:cs typeface="Commissioner"/>
                <a:sym typeface="Commissioner"/>
              </a:rPr>
            </a:br>
            <a:endParaRPr>
              <a:solidFill>
                <a:schemeClr val="dk1"/>
              </a:solidFill>
              <a:latin typeface="Commissioner"/>
              <a:ea typeface="Commissioner"/>
              <a:cs typeface="Commissioner"/>
              <a:sym typeface="Commissioner"/>
            </a:endParaRPr>
          </a:p>
          <a:p>
            <a:pPr marL="285750" marR="0" lvl="0" indent="-109537" algn="l" rtl="0">
              <a:lnSpc>
                <a:spcPct val="100000"/>
              </a:lnSpc>
              <a:spcBef>
                <a:spcPts val="0"/>
              </a:spcBef>
              <a:spcAft>
                <a:spcPts val="0"/>
              </a:spcAft>
              <a:buSzPts val="1400"/>
              <a:buChar char="•"/>
            </a:pPr>
            <a:r>
              <a:rPr lang="en">
                <a:solidFill>
                  <a:schemeClr val="dk1"/>
                </a:solidFill>
                <a:latin typeface="Commissioner"/>
                <a:ea typeface="Commissioner"/>
                <a:cs typeface="Commissioner"/>
                <a:sym typeface="Commissioner"/>
              </a:rPr>
              <a:t>Prototype opérationnel et testé</a:t>
            </a:r>
            <a:endParaRPr sz="1100"/>
          </a:p>
        </p:txBody>
      </p:sp>
      <p:sp>
        <p:nvSpPr>
          <p:cNvPr id="566" name="Google Shape;566;p88"/>
          <p:cNvSpPr txBox="1"/>
          <p:nvPr/>
        </p:nvSpPr>
        <p:spPr>
          <a:xfrm>
            <a:off x="3136475" y="344175"/>
            <a:ext cx="3000000" cy="53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 sz="2300" b="1">
                <a:solidFill>
                  <a:schemeClr val="dk1"/>
                </a:solidFill>
                <a:latin typeface="Tajawal"/>
                <a:ea typeface="Tajawal"/>
                <a:cs typeface="Tajawal"/>
                <a:sym typeface="Tajawal"/>
              </a:rPr>
              <a:t> Conclusion :</a:t>
            </a:r>
            <a:endParaRPr sz="2300" b="1">
              <a:solidFill>
                <a:schemeClr val="dk1"/>
              </a:solidFill>
              <a:latin typeface="Tajawal"/>
              <a:ea typeface="Tajawal"/>
              <a:cs typeface="Tajawal"/>
              <a:sym typeface="Tajaw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89"/>
          <p:cNvPicPr preferRelativeResize="0"/>
          <p:nvPr/>
        </p:nvPicPr>
        <p:blipFill rotWithShape="1">
          <a:blip r:embed="rId3">
            <a:alphaModFix/>
          </a:blip>
          <a:srcRect r="46856" b="15661"/>
          <a:stretch/>
        </p:blipFill>
        <p:spPr>
          <a:xfrm flipH="1">
            <a:off x="6679027" y="0"/>
            <a:ext cx="2464973" cy="2607225"/>
          </a:xfrm>
          <a:prstGeom prst="rect">
            <a:avLst/>
          </a:prstGeom>
          <a:noFill/>
          <a:ln>
            <a:noFill/>
          </a:ln>
        </p:spPr>
      </p:pic>
      <p:sp>
        <p:nvSpPr>
          <p:cNvPr id="572" name="Google Shape;572;p89"/>
          <p:cNvSpPr txBox="1"/>
          <p:nvPr/>
        </p:nvSpPr>
        <p:spPr>
          <a:xfrm>
            <a:off x="1073250" y="1675200"/>
            <a:ext cx="6997500" cy="1693200"/>
          </a:xfrm>
          <a:prstGeom prst="rect">
            <a:avLst/>
          </a:prstGeom>
          <a:noFill/>
          <a:ln>
            <a:noFill/>
          </a:ln>
        </p:spPr>
        <p:txBody>
          <a:bodyPr spcFirstLastPara="1" wrap="square" lIns="91425" tIns="91425" rIns="91425" bIns="91425" anchor="t" anchorCtr="0">
            <a:spAutoFit/>
          </a:bodyPr>
          <a:lstStyle/>
          <a:p>
            <a:pPr marL="285750" marR="0" lvl="0" indent="-109537" algn="l" rtl="0">
              <a:lnSpc>
                <a:spcPct val="150000"/>
              </a:lnSpc>
              <a:spcBef>
                <a:spcPts val="0"/>
              </a:spcBef>
              <a:spcAft>
                <a:spcPts val="0"/>
              </a:spcAft>
              <a:buSzPts val="1400"/>
              <a:buChar char="•"/>
            </a:pPr>
            <a:r>
              <a:rPr lang="en">
                <a:solidFill>
                  <a:schemeClr val="dk1"/>
                </a:solidFill>
                <a:latin typeface="Commissioner"/>
                <a:ea typeface="Commissioner"/>
                <a:cs typeface="Commissioner"/>
                <a:sym typeface="Commissioner"/>
              </a:rPr>
              <a:t>Ajout de nouveaux capteurs environnementaux</a:t>
            </a:r>
            <a:endParaRPr>
              <a:solidFill>
                <a:schemeClr val="dk1"/>
              </a:solidFill>
              <a:latin typeface="Commissioner"/>
              <a:ea typeface="Commissioner"/>
              <a:cs typeface="Commissioner"/>
              <a:sym typeface="Commissioner"/>
            </a:endParaRPr>
          </a:p>
          <a:p>
            <a:pPr marL="285750" marR="0" lvl="0" indent="-109537" algn="l" rtl="0">
              <a:lnSpc>
                <a:spcPct val="150000"/>
              </a:lnSpc>
              <a:spcBef>
                <a:spcPts val="0"/>
              </a:spcBef>
              <a:spcAft>
                <a:spcPts val="0"/>
              </a:spcAft>
              <a:buSzPts val="1400"/>
              <a:buChar char="•"/>
            </a:pPr>
            <a:r>
              <a:rPr lang="en">
                <a:solidFill>
                  <a:schemeClr val="dk1"/>
                </a:solidFill>
                <a:latin typeface="Commissioner"/>
                <a:ea typeface="Commissioner"/>
                <a:cs typeface="Commissioner"/>
                <a:sym typeface="Commissioner"/>
              </a:rPr>
              <a:t>Optimisation énergétique (autonomie solaire complète)</a:t>
            </a:r>
            <a:endParaRPr>
              <a:solidFill>
                <a:schemeClr val="dk1"/>
              </a:solidFill>
              <a:latin typeface="Commissioner"/>
              <a:ea typeface="Commissioner"/>
              <a:cs typeface="Commissioner"/>
              <a:sym typeface="Commissioner"/>
            </a:endParaRPr>
          </a:p>
          <a:p>
            <a:pPr marL="285750" marR="0" lvl="0" indent="-109537" algn="l" rtl="0">
              <a:lnSpc>
                <a:spcPct val="150000"/>
              </a:lnSpc>
              <a:spcBef>
                <a:spcPts val="0"/>
              </a:spcBef>
              <a:spcAft>
                <a:spcPts val="0"/>
              </a:spcAft>
              <a:buSzPts val="1400"/>
              <a:buChar char="•"/>
            </a:pPr>
            <a:r>
              <a:rPr lang="en">
                <a:solidFill>
                  <a:schemeClr val="dk1"/>
                </a:solidFill>
                <a:latin typeface="Commissioner"/>
                <a:ea typeface="Commissioner"/>
                <a:cs typeface="Commissioner"/>
                <a:sym typeface="Commissioner"/>
              </a:rPr>
              <a:t>Optimisation du taux de réception satellite</a:t>
            </a:r>
            <a:endParaRPr>
              <a:solidFill>
                <a:schemeClr val="dk1"/>
              </a:solidFill>
              <a:latin typeface="Commissioner"/>
              <a:ea typeface="Commissioner"/>
              <a:cs typeface="Commissioner"/>
              <a:sym typeface="Commissioner"/>
            </a:endParaRPr>
          </a:p>
          <a:p>
            <a:pPr marL="285750" marR="0" lvl="0" indent="-109537" algn="l" rtl="0">
              <a:lnSpc>
                <a:spcPct val="150000"/>
              </a:lnSpc>
              <a:spcBef>
                <a:spcPts val="0"/>
              </a:spcBef>
              <a:spcAft>
                <a:spcPts val="0"/>
              </a:spcAft>
              <a:buSzPts val="1400"/>
              <a:buChar char="•"/>
            </a:pPr>
            <a:r>
              <a:rPr lang="en">
                <a:solidFill>
                  <a:schemeClr val="dk1"/>
                </a:solidFill>
                <a:latin typeface="Commissioner"/>
                <a:ea typeface="Commissioner"/>
                <a:cs typeface="Commissioner"/>
                <a:sym typeface="Commissioner"/>
              </a:rPr>
              <a:t>Industrialisation dans un boîtier robuste</a:t>
            </a:r>
            <a:endParaRPr>
              <a:solidFill>
                <a:schemeClr val="dk1"/>
              </a:solidFill>
              <a:latin typeface="Commissioner"/>
              <a:ea typeface="Commissioner"/>
              <a:cs typeface="Commissioner"/>
              <a:sym typeface="Commissioner"/>
            </a:endParaRPr>
          </a:p>
          <a:p>
            <a:pPr marL="285750" marR="0" lvl="0" indent="-109537" algn="l" rtl="0">
              <a:lnSpc>
                <a:spcPct val="150000"/>
              </a:lnSpc>
              <a:spcBef>
                <a:spcPts val="0"/>
              </a:spcBef>
              <a:spcAft>
                <a:spcPts val="0"/>
              </a:spcAft>
              <a:buSzPts val="1400"/>
              <a:buChar char="•"/>
            </a:pPr>
            <a:r>
              <a:rPr lang="en">
                <a:solidFill>
                  <a:schemeClr val="dk1"/>
                </a:solidFill>
                <a:latin typeface="Commissioner"/>
                <a:ea typeface="Commissioner"/>
                <a:cs typeface="Commissioner"/>
                <a:sym typeface="Commissioner"/>
              </a:rPr>
              <a:t>Déploiement multi-stations</a:t>
            </a:r>
            <a:endParaRPr>
              <a:solidFill>
                <a:schemeClr val="dk1"/>
              </a:solidFill>
              <a:latin typeface="Commissioner"/>
              <a:ea typeface="Commissioner"/>
              <a:cs typeface="Commissioner"/>
              <a:sym typeface="Commissioner"/>
            </a:endParaRPr>
          </a:p>
        </p:txBody>
      </p:sp>
      <p:sp>
        <p:nvSpPr>
          <p:cNvPr id="573" name="Google Shape;573;p89"/>
          <p:cNvSpPr txBox="1"/>
          <p:nvPr/>
        </p:nvSpPr>
        <p:spPr>
          <a:xfrm>
            <a:off x="2292475" y="745725"/>
            <a:ext cx="4119300" cy="53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2300" b="1">
                <a:solidFill>
                  <a:schemeClr val="dk1"/>
                </a:solidFill>
                <a:latin typeface="Tajawal"/>
                <a:ea typeface="Tajawal"/>
                <a:cs typeface="Tajawal"/>
                <a:sym typeface="Tajawal"/>
              </a:rPr>
              <a:t> Perspectives d’amélioration:</a:t>
            </a:r>
            <a:endParaRPr sz="2300" b="1">
              <a:solidFill>
                <a:schemeClr val="dk1"/>
              </a:solidFill>
              <a:latin typeface="Tajawal"/>
              <a:ea typeface="Tajawal"/>
              <a:cs typeface="Tajawal"/>
              <a:sym typeface="Tajaw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90"/>
          <p:cNvPicPr preferRelativeResize="0"/>
          <p:nvPr/>
        </p:nvPicPr>
        <p:blipFill rotWithShape="1">
          <a:blip r:embed="rId3">
            <a:alphaModFix/>
          </a:blip>
          <a:srcRect r="45145" b="10434"/>
          <a:stretch/>
        </p:blipFill>
        <p:spPr>
          <a:xfrm flipH="1">
            <a:off x="6364302" y="0"/>
            <a:ext cx="2779699" cy="3025174"/>
          </a:xfrm>
          <a:prstGeom prst="rect">
            <a:avLst/>
          </a:prstGeom>
          <a:noFill/>
          <a:ln>
            <a:noFill/>
          </a:ln>
        </p:spPr>
      </p:pic>
      <p:pic>
        <p:nvPicPr>
          <p:cNvPr id="579" name="Google Shape;579;p90"/>
          <p:cNvPicPr preferRelativeResize="0"/>
          <p:nvPr/>
        </p:nvPicPr>
        <p:blipFill rotWithShape="1">
          <a:blip r:embed="rId4">
            <a:alphaModFix/>
          </a:blip>
          <a:srcRect l="51093" t="47042"/>
          <a:stretch/>
        </p:blipFill>
        <p:spPr>
          <a:xfrm flipH="1">
            <a:off x="0" y="3308525"/>
            <a:ext cx="2536975" cy="1830950"/>
          </a:xfrm>
          <a:prstGeom prst="rect">
            <a:avLst/>
          </a:prstGeom>
          <a:noFill/>
          <a:ln>
            <a:noFill/>
          </a:ln>
        </p:spPr>
      </p:pic>
      <p:sp>
        <p:nvSpPr>
          <p:cNvPr id="580" name="Google Shape;580;p90"/>
          <p:cNvSpPr/>
          <p:nvPr/>
        </p:nvSpPr>
        <p:spPr>
          <a:xfrm>
            <a:off x="1854075" y="3257550"/>
            <a:ext cx="5047800" cy="11664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ommissioner"/>
              <a:ea typeface="Commissioner"/>
              <a:cs typeface="Commissioner"/>
              <a:sym typeface="Commissioner"/>
            </a:endParaRPr>
          </a:p>
        </p:txBody>
      </p:sp>
      <p:pic>
        <p:nvPicPr>
          <p:cNvPr id="581" name="Google Shape;581;p90"/>
          <p:cNvPicPr preferRelativeResize="0"/>
          <p:nvPr/>
        </p:nvPicPr>
        <p:blipFill>
          <a:blip r:embed="rId5">
            <a:alphaModFix/>
          </a:blip>
          <a:stretch>
            <a:fillRect/>
          </a:stretch>
        </p:blipFill>
        <p:spPr>
          <a:xfrm>
            <a:off x="1603300" y="848325"/>
            <a:ext cx="6435500" cy="4295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775225" y="2164700"/>
            <a:ext cx="7728300" cy="134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Contexte général du projet</a:t>
            </a:r>
            <a:endParaRPr sz="3500"/>
          </a:p>
        </p:txBody>
      </p:sp>
      <p:pic>
        <p:nvPicPr>
          <p:cNvPr id="412" name="Google Shape;412;p67"/>
          <p:cNvPicPr preferRelativeResize="0"/>
          <p:nvPr/>
        </p:nvPicPr>
        <p:blipFill rotWithShape="1">
          <a:blip r:embed="rId3">
            <a:alphaModFix/>
          </a:blip>
          <a:srcRect l="52308" t="18639"/>
          <a:stretch/>
        </p:blipFill>
        <p:spPr>
          <a:xfrm rot="-5400000">
            <a:off x="6713463" y="-189862"/>
            <a:ext cx="2274724" cy="2586351"/>
          </a:xfrm>
          <a:prstGeom prst="rect">
            <a:avLst/>
          </a:prstGeom>
          <a:noFill/>
          <a:ln>
            <a:noFill/>
          </a:ln>
        </p:spPr>
      </p:pic>
      <p:pic>
        <p:nvPicPr>
          <p:cNvPr id="413" name="Google Shape;413;p67"/>
          <p:cNvPicPr preferRelativeResize="0"/>
          <p:nvPr/>
        </p:nvPicPr>
        <p:blipFill rotWithShape="1">
          <a:blip r:embed="rId4">
            <a:alphaModFix/>
          </a:blip>
          <a:srcRect l="51093" t="47042"/>
          <a:stretch/>
        </p:blipFill>
        <p:spPr>
          <a:xfrm flipH="1">
            <a:off x="0" y="3475125"/>
            <a:ext cx="2311700" cy="1668375"/>
          </a:xfrm>
          <a:prstGeom prst="rect">
            <a:avLst/>
          </a:prstGeom>
          <a:noFill/>
          <a:ln>
            <a:noFill/>
          </a:ln>
        </p:spPr>
      </p:pic>
      <p:sp>
        <p:nvSpPr>
          <p:cNvPr id="414" name="Google Shape;414;p67"/>
          <p:cNvSpPr txBox="1">
            <a:spLocks noGrp="1"/>
          </p:cNvSpPr>
          <p:nvPr>
            <p:ph type="title" idx="2"/>
          </p:nvPr>
        </p:nvSpPr>
        <p:spPr>
          <a:xfrm>
            <a:off x="4080625" y="1174463"/>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01</a:t>
            </a:r>
            <a:endParaRPr sz="5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8"/>
          <p:cNvSpPr txBox="1">
            <a:spLocks noGrp="1"/>
          </p:cNvSpPr>
          <p:nvPr>
            <p:ph type="title"/>
          </p:nvPr>
        </p:nvSpPr>
        <p:spPr>
          <a:xfrm>
            <a:off x="57769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Contexte du projet &amp; problématique</a:t>
            </a:r>
            <a:endParaRPr/>
          </a:p>
        </p:txBody>
      </p:sp>
      <p:pic>
        <p:nvPicPr>
          <p:cNvPr id="420" name="Google Shape;420;p68" title="problématique.jpeg"/>
          <p:cNvPicPr preferRelativeResize="0"/>
          <p:nvPr/>
        </p:nvPicPr>
        <p:blipFill>
          <a:blip r:embed="rId3">
            <a:alphaModFix/>
          </a:blip>
          <a:stretch>
            <a:fillRect/>
          </a:stretch>
        </p:blipFill>
        <p:spPr>
          <a:xfrm>
            <a:off x="103675" y="1231628"/>
            <a:ext cx="3878925" cy="2797800"/>
          </a:xfrm>
          <a:prstGeom prst="rect">
            <a:avLst/>
          </a:prstGeom>
          <a:noFill/>
          <a:ln>
            <a:noFill/>
          </a:ln>
        </p:spPr>
      </p:pic>
      <p:sp>
        <p:nvSpPr>
          <p:cNvPr id="421" name="Google Shape;421;p68"/>
          <p:cNvSpPr txBox="1"/>
          <p:nvPr/>
        </p:nvSpPr>
        <p:spPr>
          <a:xfrm>
            <a:off x="4210350" y="1602000"/>
            <a:ext cx="3921600" cy="1939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600" b="1" i="1"/>
              <a:t>Comment concevoir un système embarqué qui nous assure la transmission et la réception des grandeurs physiques de manière fiable et autonome ?</a:t>
            </a:r>
            <a:endParaRPr sz="1600" b="1" i="1"/>
          </a:p>
          <a:p>
            <a:pPr marL="0" lvl="0" indent="0" algn="l" rtl="0">
              <a:spcBef>
                <a:spcPts val="1200"/>
              </a:spcBef>
              <a:spcAft>
                <a:spcPts val="0"/>
              </a:spcAft>
              <a:buNone/>
            </a:pPr>
            <a:endParaRPr sz="1200">
              <a:solidFill>
                <a:schemeClr val="dk1"/>
              </a:solidFill>
              <a:latin typeface="Commissioner"/>
              <a:ea typeface="Commissioner"/>
              <a:cs typeface="Commissioner"/>
              <a:sym typeface="Commission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1000"/>
                                        <p:tgtEl>
                                          <p:spTgt spid="4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21"/>
                                        </p:tgtEl>
                                        <p:attrNameLst>
                                          <p:attrName>style.visibility</p:attrName>
                                        </p:attrNameLst>
                                      </p:cBhvr>
                                      <p:to>
                                        <p:strVal val="visible"/>
                                      </p:to>
                                    </p:set>
                                    <p:anim calcmode="lin" valueType="num">
                                      <p:cBhvr additive="base">
                                        <p:cTn id="12" dur="10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Objectif</a:t>
            </a:r>
            <a:endParaRPr/>
          </a:p>
        </p:txBody>
      </p:sp>
      <p:pic>
        <p:nvPicPr>
          <p:cNvPr id="427" name="Google Shape;427;p69" title="Communication satellite.jpg"/>
          <p:cNvPicPr preferRelativeResize="0"/>
          <p:nvPr/>
        </p:nvPicPr>
        <p:blipFill>
          <a:blip r:embed="rId3">
            <a:alphaModFix/>
          </a:blip>
          <a:stretch>
            <a:fillRect/>
          </a:stretch>
        </p:blipFill>
        <p:spPr>
          <a:xfrm>
            <a:off x="1761348" y="1331675"/>
            <a:ext cx="5841500" cy="3183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Diagramme de Gantt</a:t>
            </a:r>
            <a:endParaRPr/>
          </a:p>
        </p:txBody>
      </p:sp>
      <p:pic>
        <p:nvPicPr>
          <p:cNvPr id="433" name="Google Shape;433;p70" title="Graphique Gantt Entreprise Moderne Simple Bleu (1).png"/>
          <p:cNvPicPr preferRelativeResize="0"/>
          <p:nvPr/>
        </p:nvPicPr>
        <p:blipFill>
          <a:blip r:embed="rId3">
            <a:alphaModFix/>
          </a:blip>
          <a:stretch>
            <a:fillRect/>
          </a:stretch>
        </p:blipFill>
        <p:spPr>
          <a:xfrm>
            <a:off x="530625" y="1234025"/>
            <a:ext cx="7562775" cy="36187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1"/>
          <p:cNvSpPr txBox="1">
            <a:spLocks noGrp="1"/>
          </p:cNvSpPr>
          <p:nvPr>
            <p:ph type="title"/>
          </p:nvPr>
        </p:nvSpPr>
        <p:spPr>
          <a:xfrm>
            <a:off x="1128000" y="2105475"/>
            <a:ext cx="68880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Architecture générale du système</a:t>
            </a:r>
            <a:endParaRPr sz="3500"/>
          </a:p>
        </p:txBody>
      </p:sp>
      <p:pic>
        <p:nvPicPr>
          <p:cNvPr id="439" name="Google Shape;439;p71"/>
          <p:cNvPicPr preferRelativeResize="0"/>
          <p:nvPr/>
        </p:nvPicPr>
        <p:blipFill rotWithShape="1">
          <a:blip r:embed="rId3">
            <a:alphaModFix/>
          </a:blip>
          <a:srcRect l="52308" t="18639"/>
          <a:stretch/>
        </p:blipFill>
        <p:spPr>
          <a:xfrm rot="-5400000">
            <a:off x="5832336" y="-246338"/>
            <a:ext cx="3099377" cy="3523949"/>
          </a:xfrm>
          <a:prstGeom prst="rect">
            <a:avLst/>
          </a:prstGeom>
          <a:noFill/>
          <a:ln>
            <a:noFill/>
          </a:ln>
        </p:spPr>
      </p:pic>
      <p:pic>
        <p:nvPicPr>
          <p:cNvPr id="440" name="Google Shape;440;p71"/>
          <p:cNvPicPr preferRelativeResize="0"/>
          <p:nvPr/>
        </p:nvPicPr>
        <p:blipFill rotWithShape="1">
          <a:blip r:embed="rId4">
            <a:alphaModFix/>
          </a:blip>
          <a:srcRect l="51093" t="47042"/>
          <a:stretch/>
        </p:blipFill>
        <p:spPr>
          <a:xfrm flipH="1">
            <a:off x="0" y="3312550"/>
            <a:ext cx="2536975" cy="1830950"/>
          </a:xfrm>
          <a:prstGeom prst="rect">
            <a:avLst/>
          </a:prstGeom>
          <a:noFill/>
          <a:ln>
            <a:noFill/>
          </a:ln>
        </p:spPr>
      </p:pic>
      <p:sp>
        <p:nvSpPr>
          <p:cNvPr id="441" name="Google Shape;441;p71"/>
          <p:cNvSpPr txBox="1">
            <a:spLocks noGrp="1"/>
          </p:cNvSpPr>
          <p:nvPr>
            <p:ph type="title" idx="2"/>
          </p:nvPr>
        </p:nvSpPr>
        <p:spPr>
          <a:xfrm>
            <a:off x="4013250" y="12636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02</a:t>
            </a:r>
            <a:endParaRPr sz="5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2"/>
          <p:cNvSpPr txBox="1"/>
          <p:nvPr/>
        </p:nvSpPr>
        <p:spPr>
          <a:xfrm>
            <a:off x="1338725" y="100200"/>
            <a:ext cx="6226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dk1"/>
                </a:solidFill>
                <a:latin typeface="Tajawal"/>
                <a:ea typeface="Tajawal"/>
                <a:cs typeface="Tajawal"/>
                <a:sym typeface="Tajawal"/>
              </a:rPr>
              <a:t>Architecture générale du système</a:t>
            </a:r>
            <a:endParaRPr sz="2300"/>
          </a:p>
        </p:txBody>
      </p:sp>
      <p:pic>
        <p:nvPicPr>
          <p:cNvPr id="447" name="Google Shape;447;p72" title="WhatsApp Image 2026-02-11 at 23.32.14.jpeg"/>
          <p:cNvPicPr preferRelativeResize="0"/>
          <p:nvPr/>
        </p:nvPicPr>
        <p:blipFill>
          <a:blip r:embed="rId3">
            <a:alphaModFix/>
          </a:blip>
          <a:stretch>
            <a:fillRect/>
          </a:stretch>
        </p:blipFill>
        <p:spPr>
          <a:xfrm>
            <a:off x="1518975" y="705325"/>
            <a:ext cx="6474000" cy="419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3"/>
          <p:cNvSpPr txBox="1"/>
          <p:nvPr/>
        </p:nvSpPr>
        <p:spPr>
          <a:xfrm>
            <a:off x="1194400" y="100200"/>
            <a:ext cx="6370500" cy="538800"/>
          </a:xfrm>
          <a:prstGeom prst="rect">
            <a:avLst/>
          </a:prstGeom>
          <a:noFill/>
          <a:ln>
            <a:noFill/>
          </a:ln>
        </p:spPr>
        <p:txBody>
          <a:bodyPr spcFirstLastPara="1" wrap="square" lIns="91425" tIns="91425" rIns="91425" bIns="91425" anchor="t" anchorCtr="0">
            <a:spAutoFit/>
          </a:bodyPr>
          <a:lstStyle/>
          <a:p>
            <a:pPr marL="0" lvl="0" indent="0" algn="l" rtl="0">
              <a:lnSpc>
                <a:spcPct val="294545"/>
              </a:lnSpc>
              <a:spcBef>
                <a:spcPts val="0"/>
              </a:spcBef>
              <a:spcAft>
                <a:spcPts val="0"/>
              </a:spcAft>
              <a:buNone/>
            </a:pPr>
            <a:r>
              <a:rPr lang="en" sz="2300" b="1">
                <a:solidFill>
                  <a:srgbClr val="1F2024"/>
                </a:solidFill>
                <a:latin typeface="Quicksand"/>
                <a:ea typeface="Quicksand"/>
                <a:cs typeface="Quicksand"/>
                <a:sym typeface="Quicksand"/>
              </a:rPr>
              <a:t>Les capteurs utilisé :</a:t>
            </a:r>
            <a:endParaRPr sz="2300" b="1">
              <a:solidFill>
                <a:schemeClr val="dk1"/>
              </a:solidFill>
              <a:latin typeface="Tajawal"/>
              <a:ea typeface="Tajawal"/>
              <a:cs typeface="Tajawal"/>
              <a:sym typeface="Tajawal"/>
            </a:endParaRPr>
          </a:p>
        </p:txBody>
      </p:sp>
      <p:pic>
        <p:nvPicPr>
          <p:cNvPr id="453" name="Google Shape;453;p73" title="Capture d’écran 2026-02-12 à 00.03.12.png"/>
          <p:cNvPicPr preferRelativeResize="0"/>
          <p:nvPr/>
        </p:nvPicPr>
        <p:blipFill>
          <a:blip r:embed="rId3">
            <a:alphaModFix/>
          </a:blip>
          <a:stretch>
            <a:fillRect/>
          </a:stretch>
        </p:blipFill>
        <p:spPr>
          <a:xfrm>
            <a:off x="1402500" y="667125"/>
            <a:ext cx="5839276" cy="4394025"/>
          </a:xfrm>
          <a:prstGeom prst="rect">
            <a:avLst/>
          </a:prstGeom>
          <a:noFill/>
          <a:ln>
            <a:noFill/>
          </a:ln>
        </p:spPr>
      </p:pic>
    </p:spTree>
  </p:cSld>
  <p:clrMapOvr>
    <a:masterClrMapping/>
  </p:clrMapOvr>
</p:sld>
</file>

<file path=ppt/theme/theme1.xml><?xml version="1.0" encoding="utf-8"?>
<a:theme xmlns:a="http://schemas.openxmlformats.org/drawingml/2006/main" name="Premature Newborn Care Breakthrough by Slidesgo">
  <a:themeElements>
    <a:clrScheme name="Simple Light">
      <a:dk1>
        <a:srgbClr val="363232"/>
      </a:dk1>
      <a:lt1>
        <a:srgbClr val="FFFBFF"/>
      </a:lt1>
      <a:dk2>
        <a:srgbClr val="FFC1E4"/>
      </a:dk2>
      <a:lt2>
        <a:srgbClr val="B060E2"/>
      </a:lt2>
      <a:accent1>
        <a:srgbClr val="470FA7"/>
      </a:accent1>
      <a:accent2>
        <a:srgbClr val="FFFFFF"/>
      </a:accent2>
      <a:accent3>
        <a:srgbClr val="FFFFFF"/>
      </a:accent3>
      <a:accent4>
        <a:srgbClr val="FFFFFF"/>
      </a:accent4>
      <a:accent5>
        <a:srgbClr val="FFFFFF"/>
      </a:accent5>
      <a:accent6>
        <a:srgbClr val="FFFFFF"/>
      </a:accent6>
      <a:hlink>
        <a:srgbClr val="3632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1574</TotalTime>
  <Words>999</Words>
  <Application>Microsoft Office PowerPoint</Application>
  <PresentationFormat>On-screen Show (16:9)</PresentationFormat>
  <Paragraphs>117</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Tajawal</vt:lpstr>
      <vt:lpstr>Arial</vt:lpstr>
      <vt:lpstr>Quicksand Bold</vt:lpstr>
      <vt:lpstr>Raleway</vt:lpstr>
      <vt:lpstr>Commissioner</vt:lpstr>
      <vt:lpstr>Quicksand</vt:lpstr>
      <vt:lpstr>Premature Newborn Care Breakthrough by Slidesgo</vt:lpstr>
      <vt:lpstr> ECOLOGGING Station Environnementale Satellite</vt:lpstr>
      <vt:lpstr>Plan :</vt:lpstr>
      <vt:lpstr>Contexte général du projet</vt:lpstr>
      <vt:lpstr>Contexte du projet &amp; problématique</vt:lpstr>
      <vt:lpstr>Objectif</vt:lpstr>
      <vt:lpstr>Diagramme de Gantt</vt:lpstr>
      <vt:lpstr>Architecture générale du système</vt:lpstr>
      <vt:lpstr>PowerPoint Presentation</vt:lpstr>
      <vt:lpstr>PowerPoint Presentation</vt:lpstr>
      <vt:lpstr>PowerPoint Presentation</vt:lpstr>
      <vt:lpstr>PowerPoint Presentation</vt:lpstr>
      <vt:lpstr>Prototype 1 : Conception du système avec le module KIM2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Prototype 2 : Conception du système avec le module SMD Wing</vt:lpstr>
      <vt:lpstr>Prototype 2: Conception du système avec le module SMD Wing</vt:lpstr>
      <vt:lpstr>Phase de tests  </vt:lpstr>
      <vt:lpstr>Résultat</vt:lpstr>
      <vt:lpstr>Conclusion et perspective d’amélioration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ECOLOGGING Station Environnementale Satellite</dc:title>
  <cp:lastModifiedBy>Mohamed Azallal</cp:lastModifiedBy>
  <cp:revision>49</cp:revision>
  <dcterms:modified xsi:type="dcterms:W3CDTF">2026-02-12T22:29:31Z</dcterms:modified>
</cp:coreProperties>
</file>